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24384000" cy="13716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-79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118" y="11698814"/>
            <a:ext cx="10747374" cy="1524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6064" y="77177"/>
            <a:ext cx="12738100" cy="187452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82400" y="-3656152"/>
            <a:ext cx="1219200" cy="1219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267" y="656818"/>
            <a:ext cx="2197100" cy="14097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69064" y="-1156677"/>
            <a:ext cx="12738100" cy="187452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433885" y="4927600"/>
            <a:ext cx="5969000" cy="444500"/>
          </a:xfrm>
          <a:prstGeom prst="rect">
            <a:avLst/>
          </a:prstGeom>
        </p:spPr>
        <p:txBody>
          <a:bodyPr rtlCol="0" anchor="t"/>
          <a:lstStyle/>
          <a:p>
            <a:pPr algn="l">
              <a:defRPr/>
            </a:pPr>
            <a:endParaRPr lang="en-US" sz="1100"/>
          </a:p>
          <a:p>
            <a:pPr algn="l">
              <a:lnSpc>
                <a:spcPct val="100000"/>
              </a:lnSpc>
            </a:pPr>
            <a:r>
              <a:rPr lang="en-US" sz="3600" b="1">
                <a:solidFill>
                  <a:srgbClr val="000000"/>
                </a:solidFill>
                <a:ea typeface="fnsyhtRegular"/>
              </a:rPr>
              <a:t>负责人：孙清山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004041" y="3106615"/>
            <a:ext cx="7531100" cy="660400"/>
          </a:xfrm>
          <a:prstGeom prst="rect">
            <a:avLst/>
          </a:prstGeom>
        </p:spPr>
        <p:txBody>
          <a:bodyPr rtlCol="0" anchor="t"/>
          <a:lstStyle/>
          <a:p>
            <a:pPr algn="l">
              <a:defRPr/>
            </a:pPr>
            <a:endParaRPr lang="en-US" sz="1100"/>
          </a:p>
          <a:p>
            <a:pPr algn="l">
              <a:lnSpc>
                <a:spcPct val="260000"/>
              </a:lnSpc>
            </a:pPr>
            <a:r>
              <a:rPr lang="en-US" sz="2000" spc="2000">
                <a:solidFill>
                  <a:srgbClr val="000000"/>
                </a:solidFill>
                <a:latin typeface="fnsyhtRegular"/>
              </a:rPr>
              <a:t>www.sscdgd.com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929426" y="2245946"/>
            <a:ext cx="9639300" cy="723900"/>
          </a:xfrm>
          <a:prstGeom prst="rect">
            <a:avLst/>
          </a:prstGeom>
        </p:spPr>
        <p:txBody>
          <a:bodyPr rtlCol="0" anchor="t"/>
          <a:lstStyle/>
          <a:p>
            <a:pPr algn="l">
              <a:defRPr/>
            </a:pPr>
            <a:endParaRPr lang="en-US" sz="1100"/>
          </a:p>
          <a:p>
            <a:pPr algn="l">
              <a:lnSpc>
                <a:spcPct val="100000"/>
              </a:lnSpc>
            </a:pPr>
            <a:r>
              <a:rPr lang="en-US" sz="5600" b="1">
                <a:solidFill>
                  <a:srgbClr val="000000"/>
                </a:solidFill>
                <a:ea typeface="fnsyhtRegular"/>
              </a:rPr>
              <a:t>河北赐东管道装备有限公司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304931" y="6114562"/>
            <a:ext cx="9055100" cy="444500"/>
          </a:xfrm>
          <a:prstGeom prst="rect">
            <a:avLst/>
          </a:prstGeom>
        </p:spPr>
        <p:txBody>
          <a:bodyPr rtlCol="0" anchor="t"/>
          <a:lstStyle/>
          <a:p>
            <a:pPr algn="l">
              <a:defRPr/>
            </a:pPr>
            <a:endParaRPr lang="en-US" sz="1100"/>
          </a:p>
          <a:p>
            <a:pPr algn="l">
              <a:lnSpc>
                <a:spcPct val="100000"/>
              </a:lnSpc>
            </a:pPr>
            <a:r>
              <a:rPr lang="en-US" sz="3600" b="1">
                <a:solidFill>
                  <a:srgbClr val="000000"/>
                </a:solidFill>
                <a:ea typeface="fnsyhtRegular"/>
              </a:rPr>
              <a:t>联系电话：1553055582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640050" y="1355318"/>
            <a:ext cx="6388100" cy="1295400"/>
          </a:xfrm>
          <a:prstGeom prst="rect">
            <a:avLst/>
          </a:prstGeom>
        </p:spPr>
        <p:txBody>
          <a:bodyPr rtlCol="0" anchor="t"/>
          <a:lstStyle/>
          <a:p>
            <a:pPr algn="l">
              <a:defRPr/>
            </a:pPr>
            <a:endParaRPr lang="en-US" sz="1100"/>
          </a:p>
          <a:p>
            <a:pPr algn="l">
              <a:lnSpc>
                <a:spcPct val="100000"/>
              </a:lnSpc>
            </a:pPr>
            <a:r>
              <a:rPr lang="en-US" sz="10123">
                <a:solidFill>
                  <a:srgbClr val="000000"/>
                </a:solidFill>
                <a:ea typeface="fnsyhtRegular"/>
              </a:rPr>
              <a:t>公司简介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-1143000" y="8314267"/>
            <a:ext cx="15989300" cy="571500"/>
          </a:xfrm>
          <a:prstGeom prst="rect">
            <a:avLst/>
          </a:prstGeom>
        </p:spPr>
        <p:txBody>
          <a:bodyPr rtlCol="0" anchor="t"/>
          <a:lstStyle/>
          <a:p>
            <a:pPr algn="l">
              <a:defRPr/>
            </a:pPr>
            <a:endParaRPr lang="en-US" sz="1100" dirty="0"/>
          </a:p>
          <a:p>
            <a:pPr algn="ctr">
              <a:lnSpc>
                <a:spcPct val="130000"/>
              </a:lnSpc>
            </a:pPr>
            <a:r>
              <a:rPr lang="en-US" sz="3600" b="1" dirty="0" err="1">
                <a:solidFill>
                  <a:srgbClr val="000000"/>
                </a:solidFill>
                <a:ea typeface="fnsyhtRegular"/>
              </a:rPr>
              <a:t>公司地址：河北省沧州市孟村回族自治县董林工业区</a:t>
            </a:r>
            <a:endParaRPr lang="en-US" sz="3600" b="1" dirty="0">
              <a:solidFill>
                <a:srgbClr val="000000"/>
              </a:solidFill>
              <a:ea typeface="fnsyhtRegular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3318067" y="3048000"/>
            <a:ext cx="11671300" cy="9182100"/>
          </a:xfrm>
          <a:prstGeom prst="rect">
            <a:avLst/>
          </a:prstGeom>
        </p:spPr>
        <p:txBody>
          <a:bodyPr rtlCol="0" anchor="t"/>
          <a:lstStyle/>
          <a:p>
            <a:pPr algn="l">
              <a:defRPr/>
            </a:pPr>
            <a:endParaRPr lang="en-US" sz="1100" dirty="0"/>
          </a:p>
          <a:p>
            <a:pPr algn="l">
              <a:lnSpc>
                <a:spcPct val="210000"/>
              </a:lnSpc>
            </a:pPr>
            <a:r>
              <a:rPr lang="en-US" sz="3006" b="1" dirty="0">
                <a:solidFill>
                  <a:srgbClr val="FF0000"/>
                </a:solidFill>
                <a:ea typeface="fnsyhtRegular"/>
              </a:rPr>
              <a:t>公司从2013年开始专注碳钢管件生产，</a:t>
            </a:r>
          </a:p>
          <a:p>
            <a:pPr algn="l">
              <a:lnSpc>
                <a:spcPct val="210000"/>
              </a:lnSpc>
            </a:pPr>
            <a:r>
              <a:rPr lang="en-US" sz="3006" b="1" dirty="0" err="1">
                <a:solidFill>
                  <a:srgbClr val="FF0000"/>
                </a:solidFill>
                <a:ea typeface="fnsyhtRegular"/>
              </a:rPr>
              <a:t>现拥有一整套完善的生产设备和经验丰富的技术及营销人员，有着强大的研发能力、制造能力与销售能力的强劲队伍</a:t>
            </a:r>
            <a:r>
              <a:rPr lang="en-US" sz="3006" b="1" dirty="0">
                <a:solidFill>
                  <a:srgbClr val="FF0000"/>
                </a:solidFill>
                <a:ea typeface="fnsyhtRegular"/>
              </a:rPr>
              <a:t>。</a:t>
            </a:r>
            <a:r>
              <a:rPr lang="en-US" sz="3006" b="1" dirty="0" err="1">
                <a:solidFill>
                  <a:srgbClr val="FF0000"/>
                </a:solidFill>
                <a:ea typeface="fnsyhtRegular"/>
              </a:rPr>
              <a:t>我们本着以“质量第一、客户第一、信誉第一”的经营理念，确立了我司在管道配件等方面的领导地位</a:t>
            </a:r>
            <a:r>
              <a:rPr lang="en-US" sz="3006" b="1" dirty="0">
                <a:solidFill>
                  <a:srgbClr val="FF0000"/>
                </a:solidFill>
                <a:ea typeface="fnsyhtRegular"/>
              </a:rPr>
              <a:t>。</a:t>
            </a:r>
          </a:p>
          <a:p>
            <a:pPr algn="l">
              <a:lnSpc>
                <a:spcPct val="210000"/>
              </a:lnSpc>
            </a:pPr>
            <a:r>
              <a:rPr lang="en-US" sz="3006" b="1" dirty="0" err="1">
                <a:solidFill>
                  <a:srgbClr val="FF0000"/>
                </a:solidFill>
                <a:ea typeface="fnsyhtRegular"/>
              </a:rPr>
              <a:t>我们不断迎合和超越客户对产品和优质服务的期望，致力于成为在该领域里首选的国内供应商之一公司</a:t>
            </a:r>
            <a:r>
              <a:rPr lang="en-US" sz="3006" b="1" dirty="0">
                <a:solidFill>
                  <a:srgbClr val="FF0000"/>
                </a:solidFill>
                <a:ea typeface="fnsyhtRegular"/>
              </a:rPr>
              <a:t>。</a:t>
            </a:r>
          </a:p>
          <a:p>
            <a:pPr algn="l">
              <a:lnSpc>
                <a:spcPct val="210000"/>
              </a:lnSpc>
            </a:pPr>
            <a:r>
              <a:rPr lang="en-US" sz="3006" b="1" dirty="0" err="1">
                <a:solidFill>
                  <a:srgbClr val="FF0000"/>
                </a:solidFill>
                <a:ea typeface="fnsyhtRegular"/>
              </a:rPr>
              <a:t>源头厂家，常年大量现货供应</a:t>
            </a:r>
            <a:r>
              <a:rPr lang="en-US" sz="3006" b="1" dirty="0">
                <a:solidFill>
                  <a:srgbClr val="FF0000"/>
                </a:solidFill>
                <a:ea typeface="fnsyhtRegular"/>
              </a:rPr>
              <a:t>。</a:t>
            </a:r>
          </a:p>
          <a:p>
            <a:pPr algn="l">
              <a:lnSpc>
                <a:spcPct val="210000"/>
              </a:lnSpc>
            </a:pPr>
            <a:r>
              <a:rPr lang="en-US" sz="3006" b="1" dirty="0" err="1">
                <a:solidFill>
                  <a:srgbClr val="FF0000"/>
                </a:solidFill>
                <a:ea typeface="fnsyhtRegular"/>
              </a:rPr>
              <a:t>前期主要合作伙伴为各大城市经销商</a:t>
            </a:r>
            <a:r>
              <a:rPr lang="en-US" sz="3006" b="1" dirty="0">
                <a:solidFill>
                  <a:srgbClr val="FF0000"/>
                </a:solidFill>
                <a:ea typeface="fnsyhtRegular"/>
              </a:rPr>
              <a:t>。</a:t>
            </a:r>
          </a:p>
          <a:p>
            <a:pPr algn="l">
              <a:lnSpc>
                <a:spcPct val="210000"/>
              </a:lnSpc>
            </a:pPr>
            <a:r>
              <a:rPr lang="en-US" sz="3006" b="1" dirty="0">
                <a:solidFill>
                  <a:srgbClr val="FF0000"/>
                </a:solidFill>
                <a:ea typeface="fnsyhtRegular"/>
              </a:rPr>
              <a:t>自2019年开始公司拥有自己的销售团队以及强大的售后团队。</a:t>
            </a:r>
          </a:p>
          <a:p>
            <a:pPr algn="l">
              <a:lnSpc>
                <a:spcPct val="210000"/>
              </a:lnSpc>
            </a:pPr>
            <a:r>
              <a:rPr lang="en-US" sz="3006" b="1" dirty="0" err="1">
                <a:solidFill>
                  <a:srgbClr val="FF0000"/>
                </a:solidFill>
                <a:ea typeface="fnsyhtRegular"/>
              </a:rPr>
              <a:t>与全国各地</a:t>
            </a:r>
            <a:r>
              <a:rPr lang="en-US" sz="3006" b="1" dirty="0">
                <a:solidFill>
                  <a:srgbClr val="FF0000"/>
                </a:solidFill>
                <a:ea typeface="fnsyhtRegular"/>
              </a:rPr>
              <a:t> </a:t>
            </a:r>
            <a:r>
              <a:rPr lang="en-US" sz="3006" b="1" dirty="0" err="1">
                <a:solidFill>
                  <a:srgbClr val="FF0000"/>
                </a:solidFill>
                <a:ea typeface="fnsyhtRegular"/>
              </a:rPr>
              <a:t>实用客户</a:t>
            </a:r>
            <a:r>
              <a:rPr lang="en-US" sz="3006" b="1" dirty="0">
                <a:solidFill>
                  <a:srgbClr val="FF0000"/>
                </a:solidFill>
                <a:ea typeface="fnsyhtRegular"/>
              </a:rPr>
              <a:t> </a:t>
            </a:r>
            <a:r>
              <a:rPr lang="en-US" sz="3006" b="1" dirty="0" err="1">
                <a:solidFill>
                  <a:srgbClr val="FF0000"/>
                </a:solidFill>
                <a:ea typeface="fnsyhtRegular"/>
              </a:rPr>
              <a:t>对接，为客户节省中间商的差价</a:t>
            </a:r>
            <a:r>
              <a:rPr lang="en-US" sz="3006" b="1" dirty="0">
                <a:solidFill>
                  <a:srgbClr val="FF0000"/>
                </a:solidFill>
                <a:ea typeface="fnsyhtRegular"/>
              </a:rPr>
              <a:t>。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5833" y="9029700"/>
            <a:ext cx="13524992" cy="571500"/>
          </a:xfrm>
          <a:prstGeom prst="rect">
            <a:avLst/>
          </a:prstGeom>
        </p:spPr>
        <p:txBody>
          <a:bodyPr rtlCol="0" anchor="t"/>
          <a:lstStyle/>
          <a:p>
            <a:pPr algn="l">
              <a:defRPr/>
            </a:pPr>
            <a:endParaRPr lang="en-US" sz="1100" dirty="0"/>
          </a:p>
          <a:p>
            <a:pPr algn="ctr">
              <a:lnSpc>
                <a:spcPct val="130000"/>
              </a:lnSpc>
            </a:pPr>
            <a:r>
              <a:rPr lang="en-US" sz="3600" b="1" dirty="0" err="1">
                <a:solidFill>
                  <a:srgbClr val="000000"/>
                </a:solidFill>
                <a:ea typeface="fnsyhtRegular"/>
              </a:rPr>
              <a:t>工厂地址：河北省沧州市孟村回族自治县泊北工业区</a:t>
            </a:r>
            <a:endParaRPr lang="en-US" sz="3600" b="1" dirty="0">
              <a:solidFill>
                <a:srgbClr val="000000"/>
              </a:solidFill>
              <a:ea typeface="fnsyhtRegula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71133" y="1972733"/>
            <a:ext cx="6350000" cy="825500"/>
          </a:xfrm>
          <a:prstGeom prst="rect">
            <a:avLst/>
          </a:prstGeom>
        </p:spPr>
        <p:txBody>
          <a:bodyPr rtlCol="0" anchor="t"/>
          <a:lstStyle/>
          <a:p>
            <a:pPr algn="l">
              <a:defRPr/>
            </a:pPr>
            <a:endParaRPr lang="en-US" sz="1100"/>
          </a:p>
          <a:p>
            <a:pPr algn="l">
              <a:lnSpc>
                <a:spcPct val="100000"/>
              </a:lnSpc>
            </a:pPr>
            <a:r>
              <a:rPr lang="en-US" sz="6400" spc="600">
                <a:solidFill>
                  <a:srgbClr val="3B3838"/>
                </a:solidFill>
                <a:ea typeface="fnsyhtRegular"/>
              </a:rPr>
              <a:t>法兰标准目录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151467" y="3729567"/>
            <a:ext cx="7061200" cy="2286000"/>
          </a:xfrm>
          <a:prstGeom prst="rect">
            <a:avLst/>
          </a:prstGeom>
        </p:spPr>
        <p:txBody>
          <a:bodyPr rtlCol="0" anchor="t"/>
          <a:lstStyle/>
          <a:p>
            <a:pPr algn="l">
              <a:defRPr/>
            </a:pPr>
            <a:endParaRPr lang="en-US" sz="1100"/>
          </a:p>
          <a:p>
            <a:pPr algn="ctr">
              <a:lnSpc>
                <a:spcPct val="130000"/>
              </a:lnSpc>
            </a:pPr>
            <a:r>
              <a:rPr lang="en-US" sz="3500" b="1">
                <a:solidFill>
                  <a:srgbClr val="000000"/>
                </a:solidFill>
                <a:latin typeface="fnsyhtRegular"/>
              </a:rPr>
              <a:t>HG/T20592-化工部欧系</a:t>
            </a:r>
          </a:p>
          <a:p>
            <a:pPr algn="ctr">
              <a:lnSpc>
                <a:spcPct val="130000"/>
              </a:lnSpc>
            </a:pPr>
            <a:r>
              <a:rPr lang="en-US" sz="3500" b="1">
                <a:solidFill>
                  <a:srgbClr val="000000"/>
                </a:solidFill>
                <a:latin typeface="fnsyhtRegular"/>
              </a:rPr>
              <a:t>HG/T20593-PL</a:t>
            </a:r>
          </a:p>
          <a:p>
            <a:pPr algn="ctr">
              <a:lnSpc>
                <a:spcPct val="130000"/>
              </a:lnSpc>
            </a:pPr>
            <a:r>
              <a:rPr lang="en-US" sz="3500" b="1">
                <a:solidFill>
                  <a:srgbClr val="000000"/>
                </a:solidFill>
                <a:latin typeface="fnsyhtRegular"/>
              </a:rPr>
              <a:t>HG/T20594-SO</a:t>
            </a:r>
          </a:p>
          <a:p>
            <a:pPr algn="ctr">
              <a:lnSpc>
                <a:spcPct val="130000"/>
              </a:lnSpc>
            </a:pPr>
            <a:r>
              <a:rPr lang="en-US" sz="3500" b="1">
                <a:solidFill>
                  <a:srgbClr val="000000"/>
                </a:solidFill>
                <a:latin typeface="fnsyhtRegular"/>
              </a:rPr>
              <a:t>HG/T20595-WN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574800" y="6858000"/>
            <a:ext cx="6235700" cy="1333500"/>
          </a:xfrm>
          <a:prstGeom prst="rect">
            <a:avLst/>
          </a:prstGeom>
        </p:spPr>
        <p:txBody>
          <a:bodyPr rtlCol="0" anchor="t"/>
          <a:lstStyle/>
          <a:p>
            <a:pPr algn="l">
              <a:defRPr/>
            </a:pPr>
            <a:endParaRPr lang="en-US" sz="1100"/>
          </a:p>
          <a:p>
            <a:pPr algn="ctr">
              <a:lnSpc>
                <a:spcPct val="130000"/>
              </a:lnSpc>
            </a:pPr>
            <a:r>
              <a:rPr lang="en-US" sz="3500" b="1">
                <a:solidFill>
                  <a:srgbClr val="000000"/>
                </a:solidFill>
                <a:latin typeface="fnsyhtRegular"/>
              </a:rPr>
              <a:t>HG/T20615-化工部美系</a:t>
            </a:r>
          </a:p>
          <a:p>
            <a:pPr algn="ctr">
              <a:lnSpc>
                <a:spcPct val="130000"/>
              </a:lnSpc>
            </a:pPr>
            <a:r>
              <a:rPr lang="en-US" sz="3500" b="1">
                <a:solidFill>
                  <a:srgbClr val="000000"/>
                </a:solidFill>
                <a:latin typeface="fnsyhtRegular"/>
              </a:rPr>
              <a:t>HG/T20616-SO</a:t>
            </a:r>
          </a:p>
          <a:p>
            <a:pPr algn="ctr">
              <a:lnSpc>
                <a:spcPct val="130000"/>
              </a:lnSpc>
            </a:pPr>
            <a:r>
              <a:rPr lang="en-US" sz="3500" b="1">
                <a:solidFill>
                  <a:srgbClr val="000000"/>
                </a:solidFill>
                <a:latin typeface="fnsyhtRegular"/>
              </a:rPr>
              <a:t>HG/T20617-WN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-2281767" y="8881533"/>
            <a:ext cx="13524992" cy="571500"/>
          </a:xfrm>
          <a:prstGeom prst="rect">
            <a:avLst/>
          </a:prstGeom>
        </p:spPr>
        <p:txBody>
          <a:bodyPr rtlCol="0" anchor="t"/>
          <a:lstStyle/>
          <a:p>
            <a:pPr algn="l">
              <a:defRPr/>
            </a:pPr>
            <a:endParaRPr lang="en-US" sz="1100"/>
          </a:p>
          <a:p>
            <a:pPr algn="ctr">
              <a:lnSpc>
                <a:spcPct val="130000"/>
              </a:lnSpc>
            </a:pPr>
            <a:r>
              <a:rPr lang="en-US" sz="3500" b="1">
                <a:solidFill>
                  <a:srgbClr val="000000"/>
                </a:solidFill>
                <a:latin typeface="fnsyhtRegular"/>
              </a:rPr>
              <a:t>JB/T81-94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833" y="1914769"/>
            <a:ext cx="18732138" cy="924850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0"/>
            <a:ext cx="2769326" cy="459812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1904" y="2517442"/>
            <a:ext cx="482600" cy="4826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9724" y="2517442"/>
            <a:ext cx="482600" cy="482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3064" y="2530142"/>
            <a:ext cx="482600" cy="4826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424922" y="820842"/>
            <a:ext cx="2433558" cy="2438400"/>
          </a:xfrm>
          <a:prstGeom prst="rect">
            <a:avLst/>
          </a:prstGeom>
        </p:spPr>
        <p:txBody>
          <a:bodyPr rtlCol="0" anchor="t"/>
          <a:lstStyle/>
          <a:p>
            <a:pPr algn="l">
              <a:defRPr/>
            </a:pPr>
            <a:endParaRPr lang="en-US" sz="1100"/>
          </a:p>
          <a:p>
            <a:pPr algn="l">
              <a:lnSpc>
                <a:spcPct val="100000"/>
              </a:lnSpc>
            </a:pPr>
            <a:r>
              <a:rPr lang="en-US" sz="9600" b="1">
                <a:solidFill>
                  <a:srgbClr val="FFFFFF"/>
                </a:solidFill>
                <a:ea typeface="fnsyhtRegular"/>
              </a:rPr>
              <a:t>目</a:t>
            </a:r>
          </a:p>
          <a:p>
            <a:pPr algn="l">
              <a:lnSpc>
                <a:spcPct val="100000"/>
              </a:lnSpc>
            </a:pPr>
            <a:r>
              <a:rPr lang="en-US" sz="9600" b="1">
                <a:solidFill>
                  <a:srgbClr val="FFFFFF"/>
                </a:solidFill>
                <a:ea typeface="fnsyhtRegular"/>
              </a:rPr>
              <a:t>录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023362" y="5494782"/>
            <a:ext cx="2164254" cy="825500"/>
          </a:xfrm>
          <a:prstGeom prst="rect">
            <a:avLst/>
          </a:prstGeom>
        </p:spPr>
        <p:txBody>
          <a:bodyPr rtlCol="0" anchor="t"/>
          <a:lstStyle/>
          <a:p>
            <a:pPr algn="l">
              <a:defRPr/>
            </a:pPr>
            <a:endParaRPr lang="en-US" sz="1100"/>
          </a:p>
          <a:p>
            <a:pPr algn="l">
              <a:lnSpc>
                <a:spcPct val="100000"/>
              </a:lnSpc>
            </a:pPr>
            <a:r>
              <a:rPr lang="en-US" sz="6400" b="1">
                <a:solidFill>
                  <a:srgbClr val="404040"/>
                </a:solidFill>
                <a:latin typeface="fnsyhtRegular"/>
              </a:rPr>
              <a:t>01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042900" y="8106369"/>
            <a:ext cx="2164254" cy="801077"/>
          </a:xfrm>
          <a:prstGeom prst="rect">
            <a:avLst/>
          </a:prstGeom>
        </p:spPr>
        <p:txBody>
          <a:bodyPr rtlCol="0" anchor="t"/>
          <a:lstStyle/>
          <a:p>
            <a:pPr algn="l">
              <a:defRPr/>
            </a:pPr>
            <a:endParaRPr lang="en-US" sz="1100"/>
          </a:p>
          <a:p>
            <a:pPr algn="l">
              <a:lnSpc>
                <a:spcPct val="100000"/>
              </a:lnSpc>
            </a:pPr>
            <a:r>
              <a:rPr lang="en-US" sz="6400" b="1">
                <a:solidFill>
                  <a:srgbClr val="404040"/>
                </a:solidFill>
                <a:latin typeface="fnsyhtRegular"/>
              </a:rPr>
              <a:t>03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603078" y="5466088"/>
            <a:ext cx="2164254" cy="800100"/>
          </a:xfrm>
          <a:prstGeom prst="rect">
            <a:avLst/>
          </a:prstGeom>
        </p:spPr>
        <p:txBody>
          <a:bodyPr rtlCol="0" anchor="t"/>
          <a:lstStyle/>
          <a:p>
            <a:pPr algn="l">
              <a:defRPr/>
            </a:pPr>
            <a:endParaRPr lang="en-US" sz="1100"/>
          </a:p>
          <a:p>
            <a:pPr algn="l">
              <a:lnSpc>
                <a:spcPct val="100000"/>
              </a:lnSpc>
            </a:pPr>
            <a:r>
              <a:rPr lang="en-US" sz="6400" b="1">
                <a:solidFill>
                  <a:srgbClr val="404040"/>
                </a:solidFill>
                <a:latin typeface="fnsyhtRegular"/>
              </a:rPr>
              <a:t>02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603078" y="8047754"/>
            <a:ext cx="2164254" cy="800100"/>
          </a:xfrm>
          <a:prstGeom prst="rect">
            <a:avLst/>
          </a:prstGeom>
        </p:spPr>
        <p:txBody>
          <a:bodyPr rtlCol="0" anchor="t"/>
          <a:lstStyle/>
          <a:p>
            <a:pPr algn="l">
              <a:defRPr/>
            </a:pPr>
            <a:endParaRPr lang="en-US" sz="1100"/>
          </a:p>
          <a:p>
            <a:pPr algn="l">
              <a:lnSpc>
                <a:spcPct val="100000"/>
              </a:lnSpc>
            </a:pPr>
            <a:r>
              <a:rPr lang="en-US" sz="6400" b="1">
                <a:solidFill>
                  <a:srgbClr val="404040"/>
                </a:solidFill>
                <a:latin typeface="fnsyhtRegular"/>
              </a:rPr>
              <a:t>04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139386" y="5592474"/>
            <a:ext cx="7759700" cy="605692"/>
          </a:xfrm>
          <a:prstGeom prst="rect">
            <a:avLst/>
          </a:prstGeom>
        </p:spPr>
        <p:txBody>
          <a:bodyPr rtlCol="0" anchor="t"/>
          <a:lstStyle/>
          <a:p>
            <a:pPr algn="l">
              <a:defRPr/>
            </a:pPr>
            <a:endParaRPr lang="en-US" sz="1100"/>
          </a:p>
          <a:p>
            <a:pPr algn="l">
              <a:lnSpc>
                <a:spcPct val="100000"/>
              </a:lnSpc>
            </a:pPr>
            <a:r>
              <a:rPr lang="en-US" sz="4767">
                <a:solidFill>
                  <a:srgbClr val="404040"/>
                </a:solidFill>
                <a:ea typeface="fnsyhtRegular"/>
              </a:rPr>
              <a:t>产品列表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169064" y="8213831"/>
            <a:ext cx="7073900" cy="605692"/>
          </a:xfrm>
          <a:prstGeom prst="rect">
            <a:avLst/>
          </a:prstGeom>
        </p:spPr>
        <p:txBody>
          <a:bodyPr rtlCol="0" anchor="t"/>
          <a:lstStyle/>
          <a:p>
            <a:pPr algn="l">
              <a:defRPr/>
            </a:pPr>
            <a:endParaRPr lang="en-US" sz="1100"/>
          </a:p>
          <a:p>
            <a:pPr algn="l">
              <a:lnSpc>
                <a:spcPct val="100000"/>
              </a:lnSpc>
            </a:pPr>
            <a:r>
              <a:rPr lang="en-US" sz="4800">
                <a:solidFill>
                  <a:srgbClr val="000000"/>
                </a:solidFill>
                <a:ea typeface="fnsyhtRegular"/>
              </a:rPr>
              <a:t>执行标准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678877" y="5592474"/>
            <a:ext cx="7811436" cy="605692"/>
          </a:xfrm>
          <a:prstGeom prst="rect">
            <a:avLst/>
          </a:prstGeom>
        </p:spPr>
        <p:txBody>
          <a:bodyPr rtlCol="0" anchor="t"/>
          <a:lstStyle/>
          <a:p>
            <a:pPr algn="l">
              <a:defRPr/>
            </a:pPr>
            <a:endParaRPr lang="en-US" sz="1100"/>
          </a:p>
          <a:p>
            <a:pPr algn="l">
              <a:lnSpc>
                <a:spcPct val="100000"/>
              </a:lnSpc>
            </a:pPr>
            <a:r>
              <a:rPr lang="en-US" sz="4800">
                <a:solidFill>
                  <a:srgbClr val="404040"/>
                </a:solidFill>
                <a:ea typeface="fnsyhtRegular"/>
              </a:rPr>
              <a:t>产品内容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678877" y="8145446"/>
            <a:ext cx="7811436" cy="605692"/>
          </a:xfrm>
          <a:prstGeom prst="rect">
            <a:avLst/>
          </a:prstGeom>
        </p:spPr>
        <p:txBody>
          <a:bodyPr rtlCol="0" anchor="t"/>
          <a:lstStyle/>
          <a:p>
            <a:pPr algn="l">
              <a:defRPr/>
            </a:pPr>
            <a:endParaRPr lang="en-US" sz="1100"/>
          </a:p>
          <a:p>
            <a:pPr algn="l">
              <a:lnSpc>
                <a:spcPct val="100000"/>
              </a:lnSpc>
            </a:pPr>
            <a:r>
              <a:rPr lang="en-US" sz="4800">
                <a:solidFill>
                  <a:srgbClr val="000000"/>
                </a:solidFill>
                <a:ea typeface="fnsyhtRegular"/>
              </a:rPr>
              <a:t>生产设备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4332" y="-539750"/>
            <a:ext cx="9588500" cy="147955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6448" y="8119590"/>
            <a:ext cx="8698412" cy="508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9697915" y="1429238"/>
            <a:ext cx="5716508" cy="1113692"/>
          </a:xfrm>
          <a:prstGeom prst="rect">
            <a:avLst/>
          </a:prstGeom>
        </p:spPr>
        <p:txBody>
          <a:bodyPr rtlCol="0" anchor="t"/>
          <a:lstStyle/>
          <a:p>
            <a:pPr algn="l">
              <a:defRPr/>
            </a:pPr>
            <a:endParaRPr lang="en-US" sz="1100"/>
          </a:p>
          <a:p>
            <a:pPr algn="l">
              <a:lnSpc>
                <a:spcPct val="100000"/>
              </a:lnSpc>
            </a:pPr>
            <a:r>
              <a:rPr lang="en-US" sz="8800">
                <a:solidFill>
                  <a:srgbClr val="000000"/>
                </a:solidFill>
                <a:ea typeface="fnsyhtRegular"/>
              </a:rPr>
              <a:t>经营产品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97085" y="2182446"/>
            <a:ext cx="6337300" cy="952500"/>
          </a:xfrm>
          <a:prstGeom prst="rect">
            <a:avLst/>
          </a:prstGeom>
        </p:spPr>
        <p:txBody>
          <a:bodyPr rtlCol="0" anchor="t"/>
          <a:lstStyle/>
          <a:p>
            <a:pPr algn="l">
              <a:defRPr/>
            </a:pPr>
            <a:endParaRPr lang="en-US" sz="1100" dirty="0"/>
          </a:p>
          <a:p>
            <a:pPr algn="ctr">
              <a:lnSpc>
                <a:spcPct val="130000"/>
              </a:lnSpc>
            </a:pPr>
            <a:r>
              <a:rPr lang="en-US" sz="5799" b="1" dirty="0" err="1">
                <a:solidFill>
                  <a:srgbClr val="4A4A4A"/>
                </a:solidFill>
                <a:ea typeface="fnsyhtRegular"/>
              </a:rPr>
              <a:t>焊接配件</a:t>
            </a:r>
            <a:endParaRPr lang="en-US" sz="5799" b="1" dirty="0">
              <a:solidFill>
                <a:srgbClr val="4A4A4A"/>
              </a:solidFill>
              <a:ea typeface="fnsyhtRegular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391833" y="4243754"/>
            <a:ext cx="4749800" cy="7112000"/>
          </a:xfrm>
          <a:prstGeom prst="rect">
            <a:avLst/>
          </a:prstGeom>
        </p:spPr>
        <p:txBody>
          <a:bodyPr rtlCol="0" anchor="t"/>
          <a:lstStyle/>
          <a:p>
            <a:pPr algn="l">
              <a:defRPr/>
            </a:pPr>
            <a:endParaRPr lang="en-US" sz="1100" dirty="0"/>
          </a:p>
          <a:p>
            <a:pPr algn="l">
              <a:lnSpc>
                <a:spcPct val="130000"/>
              </a:lnSpc>
            </a:pPr>
            <a:r>
              <a:rPr lang="en-US" sz="4359" b="1" dirty="0">
                <a:solidFill>
                  <a:srgbClr val="4A4A4A"/>
                </a:solidFill>
                <a:latin typeface="fnsyhtRegular"/>
              </a:rPr>
              <a:t>1.冲压弯</a:t>
            </a:r>
          </a:p>
          <a:p>
            <a:pPr algn="l">
              <a:lnSpc>
                <a:spcPct val="130000"/>
              </a:lnSpc>
            </a:pPr>
            <a:r>
              <a:rPr lang="en-US" sz="4359" b="1" dirty="0">
                <a:solidFill>
                  <a:srgbClr val="4A4A4A"/>
                </a:solidFill>
                <a:latin typeface="fnsyhtRegular"/>
              </a:rPr>
              <a:t>2.异径管</a:t>
            </a:r>
          </a:p>
          <a:p>
            <a:pPr algn="l">
              <a:lnSpc>
                <a:spcPct val="130000"/>
              </a:lnSpc>
            </a:pPr>
            <a:r>
              <a:rPr lang="en-US" sz="4359" b="1" dirty="0">
                <a:solidFill>
                  <a:srgbClr val="4A4A4A"/>
                </a:solidFill>
                <a:latin typeface="fnsyhtRegular"/>
              </a:rPr>
              <a:t>3.法兰片</a:t>
            </a:r>
          </a:p>
          <a:p>
            <a:pPr algn="l">
              <a:lnSpc>
                <a:spcPct val="130000"/>
              </a:lnSpc>
            </a:pPr>
            <a:r>
              <a:rPr lang="en-US" sz="4359" b="1" dirty="0">
                <a:solidFill>
                  <a:srgbClr val="4A4A4A"/>
                </a:solidFill>
                <a:latin typeface="fnsyhtRegular"/>
              </a:rPr>
              <a:t>4.封头</a:t>
            </a:r>
          </a:p>
          <a:p>
            <a:pPr algn="l">
              <a:lnSpc>
                <a:spcPct val="130000"/>
              </a:lnSpc>
            </a:pPr>
            <a:r>
              <a:rPr lang="en-US" sz="4359" b="1" dirty="0">
                <a:solidFill>
                  <a:srgbClr val="4A4A4A"/>
                </a:solidFill>
                <a:latin typeface="fnsyhtRegular"/>
              </a:rPr>
              <a:t>5.三通</a:t>
            </a:r>
          </a:p>
          <a:p>
            <a:pPr algn="l">
              <a:lnSpc>
                <a:spcPct val="130000"/>
              </a:lnSpc>
            </a:pPr>
            <a:r>
              <a:rPr lang="en-US" sz="4359" b="1" dirty="0">
                <a:solidFill>
                  <a:srgbClr val="4A4A4A"/>
                </a:solidFill>
                <a:latin typeface="fnsyhtRegular"/>
              </a:rPr>
              <a:t>6.盲板</a:t>
            </a:r>
          </a:p>
          <a:p>
            <a:pPr algn="l">
              <a:lnSpc>
                <a:spcPct val="130000"/>
              </a:lnSpc>
            </a:pPr>
            <a:r>
              <a:rPr lang="en-US" sz="4359" b="1" dirty="0">
                <a:solidFill>
                  <a:srgbClr val="4A4A4A"/>
                </a:solidFill>
                <a:latin typeface="fnsyhtRegular"/>
              </a:rPr>
              <a:t>7.四通</a:t>
            </a:r>
          </a:p>
          <a:p>
            <a:pPr algn="l">
              <a:lnSpc>
                <a:spcPct val="130000"/>
              </a:lnSpc>
            </a:pPr>
            <a:r>
              <a:rPr lang="en-US" sz="4359" b="1" dirty="0">
                <a:solidFill>
                  <a:srgbClr val="4A4A4A"/>
                </a:solidFill>
                <a:latin typeface="fnsyhtRegular"/>
              </a:rPr>
              <a:t>8.管帽</a:t>
            </a:r>
          </a:p>
          <a:p>
            <a:pPr algn="l">
              <a:lnSpc>
                <a:spcPct val="130000"/>
              </a:lnSpc>
            </a:pPr>
            <a:r>
              <a:rPr lang="en-US" sz="4359" b="1" dirty="0">
                <a:solidFill>
                  <a:srgbClr val="4A4A4A"/>
                </a:solidFill>
                <a:latin typeface="fnsyhtRegular"/>
              </a:rPr>
              <a:t>9.穿线弯头</a:t>
            </a:r>
          </a:p>
          <a:p>
            <a:pPr algn="l">
              <a:lnSpc>
                <a:spcPct val="130000"/>
              </a:lnSpc>
            </a:pPr>
            <a:r>
              <a:rPr lang="en-US" sz="4359" b="1" dirty="0">
                <a:solidFill>
                  <a:srgbClr val="4A4A4A"/>
                </a:solidFill>
                <a:latin typeface="fnsyhtRegular"/>
              </a:rPr>
              <a:t>10.无缝月弯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101754" y="8139128"/>
            <a:ext cx="2603500" cy="664308"/>
          </a:xfrm>
          <a:prstGeom prst="rect">
            <a:avLst/>
          </a:prstGeom>
        </p:spPr>
        <p:txBody>
          <a:bodyPr rtlCol="0" anchor="t"/>
          <a:lstStyle/>
          <a:p>
            <a:pPr algn="l">
              <a:defRPr/>
            </a:pPr>
            <a:endParaRPr lang="en-US" sz="1100"/>
          </a:p>
          <a:p>
            <a:pPr algn="ctr">
              <a:lnSpc>
                <a:spcPct val="130000"/>
              </a:lnSpc>
            </a:pPr>
            <a:r>
              <a:rPr lang="en-US" sz="5000" b="1">
                <a:solidFill>
                  <a:srgbClr val="FF0000"/>
                </a:solidFill>
                <a:ea typeface="fnsyhtRegular"/>
              </a:rPr>
              <a:t>材质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554915" y="9652977"/>
            <a:ext cx="8013700" cy="1439333"/>
          </a:xfrm>
          <a:prstGeom prst="rect">
            <a:avLst/>
          </a:prstGeom>
        </p:spPr>
        <p:txBody>
          <a:bodyPr rtlCol="0" anchor="t"/>
          <a:lstStyle/>
          <a:p>
            <a:pPr algn="l">
              <a:defRPr/>
            </a:pPr>
            <a:endParaRPr lang="en-US" sz="1100" dirty="0"/>
          </a:p>
          <a:p>
            <a:pPr algn="ctr">
              <a:lnSpc>
                <a:spcPct val="130000"/>
              </a:lnSpc>
            </a:pPr>
            <a:r>
              <a:rPr lang="en-US" sz="4400" b="1" dirty="0" err="1">
                <a:solidFill>
                  <a:srgbClr val="4A4A4A"/>
                </a:solidFill>
                <a:ea typeface="fnsyhtRegular"/>
              </a:rPr>
              <a:t>碳钢、不锈钢</a:t>
            </a:r>
            <a:r>
              <a:rPr lang="en-US" sz="4400" b="1" dirty="0">
                <a:solidFill>
                  <a:srgbClr val="4A4A4A"/>
                </a:solidFill>
                <a:ea typeface="fnsyhtRegular"/>
              </a:rPr>
              <a:t>、                     </a:t>
            </a:r>
            <a:r>
              <a:rPr lang="en-US" sz="4400" b="1" dirty="0" err="1">
                <a:solidFill>
                  <a:srgbClr val="4A4A4A"/>
                </a:solidFill>
                <a:ea typeface="fnsyhtRegular"/>
              </a:rPr>
              <a:t>合金钢、铜、铝、铝合金</a:t>
            </a:r>
            <a:r>
              <a:rPr lang="en-US" sz="4400" b="1" dirty="0">
                <a:solidFill>
                  <a:srgbClr val="4A4A4A"/>
                </a:solidFill>
                <a:ea typeface="fnsyhtRegular"/>
              </a:rPr>
              <a:t>、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729165" y="2973754"/>
            <a:ext cx="13639800" cy="4826000"/>
          </a:xfrm>
          <a:prstGeom prst="rect">
            <a:avLst/>
          </a:prstGeom>
        </p:spPr>
        <p:txBody>
          <a:bodyPr rtlCol="0" anchor="t"/>
          <a:lstStyle/>
          <a:p>
            <a:pPr algn="l">
              <a:defRPr/>
            </a:pPr>
            <a:endParaRPr lang="en-US" sz="1100" dirty="0"/>
          </a:p>
          <a:p>
            <a:pPr algn="ctr">
              <a:lnSpc>
                <a:spcPct val="130000"/>
              </a:lnSpc>
            </a:pPr>
            <a:r>
              <a:rPr lang="en-US" sz="7348" b="1" dirty="0" err="1">
                <a:solidFill>
                  <a:srgbClr val="4A4A4A"/>
                </a:solidFill>
                <a:ea typeface="fnsyhtRegular"/>
              </a:rPr>
              <a:t>锻件·铸件·冲压件</a:t>
            </a:r>
            <a:endParaRPr lang="en-US" sz="7348" b="1" dirty="0">
              <a:solidFill>
                <a:srgbClr val="4A4A4A"/>
              </a:solidFill>
              <a:ea typeface="fnsyhtRegular"/>
            </a:endParaRPr>
          </a:p>
          <a:p>
            <a:pPr algn="ctr">
              <a:lnSpc>
                <a:spcPct val="130000"/>
              </a:lnSpc>
            </a:pPr>
            <a:r>
              <a:rPr lang="en-US" sz="7348" b="1" dirty="0" err="1">
                <a:solidFill>
                  <a:srgbClr val="4A4A4A"/>
                </a:solidFill>
                <a:ea typeface="fnsyhtRegular"/>
              </a:rPr>
              <a:t>玛钢件·异型件</a:t>
            </a:r>
            <a:endParaRPr lang="en-US" sz="7348" b="1" dirty="0">
              <a:solidFill>
                <a:srgbClr val="4A4A4A"/>
              </a:solidFill>
              <a:ea typeface="fnsyhtRegular"/>
            </a:endParaRPr>
          </a:p>
          <a:p>
            <a:pPr algn="ctr">
              <a:lnSpc>
                <a:spcPct val="130000"/>
              </a:lnSpc>
            </a:pPr>
            <a:r>
              <a:rPr lang="en-US" sz="7348" b="1" dirty="0" err="1">
                <a:solidFill>
                  <a:srgbClr val="4A4A4A"/>
                </a:solidFill>
                <a:ea typeface="fnsyhtRegular"/>
              </a:rPr>
              <a:t>沟槽配件</a:t>
            </a:r>
            <a:endParaRPr lang="en-US" sz="7348" b="1" dirty="0">
              <a:solidFill>
                <a:srgbClr val="4A4A4A"/>
              </a:solidFill>
              <a:ea typeface="fnsyhtRegular"/>
            </a:endParaRPr>
          </a:p>
          <a:p>
            <a:pPr algn="ctr">
              <a:lnSpc>
                <a:spcPct val="130000"/>
              </a:lnSpc>
            </a:pPr>
            <a:r>
              <a:rPr lang="en-US" sz="7348" b="1" dirty="0" err="1">
                <a:solidFill>
                  <a:srgbClr val="4A4A4A"/>
                </a:solidFill>
                <a:ea typeface="fnsyhtRegular"/>
              </a:rPr>
              <a:t>钢管系列产品</a:t>
            </a:r>
            <a:endParaRPr lang="en-US" sz="7348" b="1" dirty="0">
              <a:solidFill>
                <a:srgbClr val="4A4A4A"/>
              </a:solidFill>
              <a:ea typeface="fnsyhtRegular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8609733" y="2603337"/>
            <a:ext cx="4711700" cy="740833"/>
          </a:xfrm>
          <a:prstGeom prst="rect">
            <a:avLst/>
          </a:prstGeom>
        </p:spPr>
        <p:txBody>
          <a:bodyPr rtlCol="0" anchor="t"/>
          <a:lstStyle/>
          <a:p>
            <a:pPr algn="l">
              <a:defRPr/>
            </a:pPr>
            <a:endParaRPr lang="en-US" sz="1100" dirty="0"/>
          </a:p>
          <a:p>
            <a:pPr algn="ctr">
              <a:lnSpc>
                <a:spcPct val="130000"/>
              </a:lnSpc>
            </a:pPr>
            <a:r>
              <a:rPr lang="en-US" sz="5800" b="1" dirty="0" err="1">
                <a:solidFill>
                  <a:srgbClr val="000000"/>
                </a:solidFill>
                <a:ea typeface="fnsyhtRegular"/>
              </a:rPr>
              <a:t>承插配件</a:t>
            </a:r>
            <a:endParaRPr lang="en-US" sz="5800" b="1" dirty="0">
              <a:solidFill>
                <a:srgbClr val="000000"/>
              </a:solidFill>
              <a:ea typeface="fnsyhtRegular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9050000" y="4498462"/>
            <a:ext cx="4648200" cy="3894667"/>
          </a:xfrm>
          <a:prstGeom prst="rect">
            <a:avLst/>
          </a:prstGeom>
        </p:spPr>
        <p:txBody>
          <a:bodyPr rtlCol="0" anchor="t"/>
          <a:lstStyle/>
          <a:p>
            <a:pPr algn="l">
              <a:defRPr/>
            </a:pPr>
            <a:endParaRPr lang="en-US" sz="1100" dirty="0"/>
          </a:p>
          <a:p>
            <a:pPr algn="l">
              <a:lnSpc>
                <a:spcPct val="130000"/>
              </a:lnSpc>
            </a:pPr>
            <a:r>
              <a:rPr lang="en-US" sz="4400" dirty="0">
                <a:solidFill>
                  <a:srgbClr val="000000"/>
                </a:solidFill>
                <a:latin typeface="fnsyhtRegular"/>
              </a:rPr>
              <a:t>1.承插弯头</a:t>
            </a:r>
          </a:p>
          <a:p>
            <a:pPr algn="l">
              <a:lnSpc>
                <a:spcPct val="130000"/>
              </a:lnSpc>
            </a:pPr>
            <a:r>
              <a:rPr lang="en-US" sz="4400" dirty="0">
                <a:solidFill>
                  <a:srgbClr val="000000"/>
                </a:solidFill>
                <a:latin typeface="fnsyhtRegular"/>
              </a:rPr>
              <a:t>2.承插法兰</a:t>
            </a:r>
          </a:p>
          <a:p>
            <a:pPr algn="l">
              <a:lnSpc>
                <a:spcPct val="130000"/>
              </a:lnSpc>
            </a:pPr>
            <a:r>
              <a:rPr lang="en-US" sz="4400" dirty="0">
                <a:solidFill>
                  <a:srgbClr val="000000"/>
                </a:solidFill>
                <a:latin typeface="fnsyhtRegular"/>
              </a:rPr>
              <a:t>3.承插三通</a:t>
            </a:r>
          </a:p>
          <a:p>
            <a:pPr algn="l">
              <a:lnSpc>
                <a:spcPct val="130000"/>
              </a:lnSpc>
            </a:pPr>
            <a:r>
              <a:rPr lang="en-US" sz="4400" dirty="0">
                <a:solidFill>
                  <a:srgbClr val="000000"/>
                </a:solidFill>
                <a:latin typeface="fnsyhtRegular"/>
              </a:rPr>
              <a:t>4.承插四通</a:t>
            </a:r>
          </a:p>
          <a:p>
            <a:pPr algn="l">
              <a:lnSpc>
                <a:spcPct val="130000"/>
              </a:lnSpc>
            </a:pPr>
            <a:r>
              <a:rPr lang="en-US" sz="4400" dirty="0">
                <a:solidFill>
                  <a:srgbClr val="000000"/>
                </a:solidFill>
                <a:latin typeface="fnsyhtRegular"/>
              </a:rPr>
              <a:t>5.承插支管台</a:t>
            </a:r>
          </a:p>
          <a:p>
            <a:pPr algn="l">
              <a:lnSpc>
                <a:spcPct val="130000"/>
              </a:lnSpc>
            </a:pPr>
            <a:r>
              <a:rPr lang="en-US" sz="4400" dirty="0">
                <a:solidFill>
                  <a:srgbClr val="000000"/>
                </a:solidFill>
                <a:latin typeface="fnsyhtRegular"/>
              </a:rPr>
              <a:t>6.承插管帽</a:t>
            </a:r>
          </a:p>
          <a:p>
            <a:pPr algn="l">
              <a:lnSpc>
                <a:spcPct val="130000"/>
              </a:lnSpc>
            </a:pPr>
            <a:r>
              <a:rPr lang="en-US" sz="4400" dirty="0">
                <a:solidFill>
                  <a:srgbClr val="000000"/>
                </a:solidFill>
                <a:latin typeface="fnsyhtRegular"/>
              </a:rPr>
              <a:t>7.承插管接头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7399000" y="10647810"/>
            <a:ext cx="7531100" cy="889000"/>
          </a:xfrm>
          <a:prstGeom prst="rect">
            <a:avLst/>
          </a:prstGeom>
        </p:spPr>
        <p:txBody>
          <a:bodyPr rtlCol="0" anchor="t"/>
          <a:lstStyle/>
          <a:p>
            <a:pPr algn="l">
              <a:defRPr/>
            </a:pPr>
            <a:endParaRPr lang="en-US" sz="1100"/>
          </a:p>
          <a:p>
            <a:pPr algn="ctr">
              <a:lnSpc>
                <a:spcPct val="130000"/>
              </a:lnSpc>
            </a:pPr>
            <a:r>
              <a:rPr lang="en-US" sz="5409" b="1">
                <a:solidFill>
                  <a:srgbClr val="FF0000"/>
                </a:solidFill>
                <a:ea typeface="fnsyhtRegular"/>
              </a:rPr>
              <a:t>异型件可按图纸加工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0958" y="4138030"/>
            <a:ext cx="817920" cy="64959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6916" y="4141586"/>
            <a:ext cx="293978" cy="30109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03052" y="4487720"/>
            <a:ext cx="312944" cy="31531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600" y="2787874"/>
            <a:ext cx="4423761" cy="370332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68817" y="2565400"/>
            <a:ext cx="4114800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3667" y="2830207"/>
            <a:ext cx="6134100" cy="36322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80567" y="2777067"/>
            <a:ext cx="5980949" cy="370332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8183" y="7924800"/>
            <a:ext cx="4406900" cy="42799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81750" y="8221133"/>
            <a:ext cx="5488691" cy="370332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99433" y="7200900"/>
            <a:ext cx="5308600" cy="53086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503900" y="8005233"/>
            <a:ext cx="5554980" cy="370332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0198100" y="787400"/>
            <a:ext cx="4597400" cy="825500"/>
          </a:xfrm>
          <a:prstGeom prst="rect">
            <a:avLst/>
          </a:prstGeom>
        </p:spPr>
        <p:txBody>
          <a:bodyPr rtlCol="0" anchor="t"/>
          <a:lstStyle/>
          <a:p>
            <a:pPr algn="l">
              <a:defRPr/>
            </a:pPr>
            <a:endParaRPr lang="en-US" sz="1100"/>
          </a:p>
          <a:p>
            <a:pPr algn="l">
              <a:lnSpc>
                <a:spcPct val="100000"/>
              </a:lnSpc>
            </a:pPr>
            <a:r>
              <a:rPr lang="en-US" sz="6400" b="1" spc="600">
                <a:solidFill>
                  <a:srgbClr val="3B3838"/>
                </a:solidFill>
                <a:ea typeface="fnsyhtRegular"/>
              </a:rPr>
              <a:t>法兰系列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18683" y="6692900"/>
            <a:ext cx="5003800" cy="508000"/>
          </a:xfrm>
          <a:prstGeom prst="rect">
            <a:avLst/>
          </a:prstGeom>
        </p:spPr>
        <p:txBody>
          <a:bodyPr rtlCol="0" anchor="t"/>
          <a:lstStyle/>
          <a:p>
            <a:pPr algn="l">
              <a:defRPr/>
            </a:pPr>
            <a:endParaRPr lang="en-US" sz="1100"/>
          </a:p>
          <a:p>
            <a:pPr algn="ctr">
              <a:lnSpc>
                <a:spcPct val="130000"/>
              </a:lnSpc>
            </a:pPr>
            <a:r>
              <a:rPr lang="en-US" sz="3000" b="1">
                <a:solidFill>
                  <a:srgbClr val="4A4A4A"/>
                </a:solidFill>
                <a:ea typeface="fnsyhtRegular"/>
              </a:rPr>
              <a:t>板式平焊法兰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260167" y="6756400"/>
            <a:ext cx="4699000" cy="381000"/>
          </a:xfrm>
          <a:prstGeom prst="rect">
            <a:avLst/>
          </a:prstGeom>
        </p:spPr>
        <p:txBody>
          <a:bodyPr rtlCol="0" anchor="t"/>
          <a:lstStyle/>
          <a:p>
            <a:pPr algn="l">
              <a:defRPr/>
            </a:pPr>
            <a:endParaRPr lang="en-US" sz="1100"/>
          </a:p>
          <a:p>
            <a:pPr algn="ctr">
              <a:lnSpc>
                <a:spcPct val="130000"/>
              </a:lnSpc>
            </a:pPr>
            <a:r>
              <a:rPr lang="en-US" sz="3000" b="1">
                <a:solidFill>
                  <a:srgbClr val="000000"/>
                </a:solidFill>
                <a:ea typeface="fnsyhtRegular"/>
              </a:rPr>
              <a:t>带颈平焊法兰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436600" y="6692900"/>
            <a:ext cx="4292600" cy="508000"/>
          </a:xfrm>
          <a:prstGeom prst="rect">
            <a:avLst/>
          </a:prstGeom>
        </p:spPr>
        <p:txBody>
          <a:bodyPr rtlCol="0" anchor="t"/>
          <a:lstStyle/>
          <a:p>
            <a:pPr algn="l">
              <a:defRPr/>
            </a:pPr>
            <a:endParaRPr lang="en-US" sz="1100"/>
          </a:p>
          <a:p>
            <a:pPr algn="ctr">
              <a:lnSpc>
                <a:spcPct val="130000"/>
              </a:lnSpc>
            </a:pPr>
            <a:r>
              <a:rPr lang="en-US" sz="3000" b="1">
                <a:solidFill>
                  <a:srgbClr val="4A4A4A"/>
                </a:solidFill>
                <a:ea typeface="fnsyhtRegular"/>
              </a:rPr>
              <a:t>带颈对焊法兰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9541067" y="6692900"/>
            <a:ext cx="4038600" cy="486833"/>
          </a:xfrm>
          <a:prstGeom prst="rect">
            <a:avLst/>
          </a:prstGeom>
        </p:spPr>
        <p:txBody>
          <a:bodyPr rtlCol="0" anchor="t"/>
          <a:lstStyle/>
          <a:p>
            <a:pPr algn="l">
              <a:defRPr/>
            </a:pPr>
            <a:endParaRPr lang="en-US" sz="1100"/>
          </a:p>
          <a:p>
            <a:pPr algn="ctr">
              <a:lnSpc>
                <a:spcPct val="130000"/>
              </a:lnSpc>
            </a:pPr>
            <a:r>
              <a:rPr lang="en-US" sz="3000" b="1">
                <a:solidFill>
                  <a:srgbClr val="4A4A4A"/>
                </a:solidFill>
                <a:ea typeface="fnsyhtRegular"/>
              </a:rPr>
              <a:t>承插焊法兰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-2946400" y="12259733"/>
            <a:ext cx="13524992" cy="508000"/>
          </a:xfrm>
          <a:prstGeom prst="rect">
            <a:avLst/>
          </a:prstGeom>
        </p:spPr>
        <p:txBody>
          <a:bodyPr rtlCol="0" anchor="t"/>
          <a:lstStyle/>
          <a:p>
            <a:pPr algn="l">
              <a:defRPr/>
            </a:pPr>
            <a:endParaRPr lang="en-US" sz="1100"/>
          </a:p>
          <a:p>
            <a:pPr algn="ctr">
              <a:lnSpc>
                <a:spcPct val="130000"/>
              </a:lnSpc>
            </a:pPr>
            <a:r>
              <a:rPr lang="en-US" sz="3000" b="1">
                <a:solidFill>
                  <a:srgbClr val="4A4A4A"/>
                </a:solidFill>
                <a:ea typeface="fnsyhtRegular"/>
              </a:rPr>
              <a:t>法兰盲板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302500" y="12259733"/>
            <a:ext cx="4622800" cy="486833"/>
          </a:xfrm>
          <a:prstGeom prst="rect">
            <a:avLst/>
          </a:prstGeom>
        </p:spPr>
        <p:txBody>
          <a:bodyPr rtlCol="0" anchor="t"/>
          <a:lstStyle/>
          <a:p>
            <a:pPr algn="l">
              <a:defRPr/>
            </a:pPr>
            <a:endParaRPr lang="en-US" sz="1100"/>
          </a:p>
          <a:p>
            <a:pPr algn="ctr">
              <a:lnSpc>
                <a:spcPct val="130000"/>
              </a:lnSpc>
            </a:pPr>
            <a:r>
              <a:rPr lang="en-US" sz="3000" b="1">
                <a:solidFill>
                  <a:srgbClr val="4A4A4A"/>
                </a:solidFill>
                <a:latin typeface="fnsyhtRegular"/>
              </a:rPr>
              <a:t>8字盲板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436600" y="12259733"/>
            <a:ext cx="4864100" cy="486833"/>
          </a:xfrm>
          <a:prstGeom prst="rect">
            <a:avLst/>
          </a:prstGeom>
        </p:spPr>
        <p:txBody>
          <a:bodyPr rtlCol="0" anchor="t"/>
          <a:lstStyle/>
          <a:p>
            <a:pPr algn="l">
              <a:defRPr/>
            </a:pPr>
            <a:endParaRPr lang="en-US" sz="1100"/>
          </a:p>
          <a:p>
            <a:pPr algn="ctr">
              <a:lnSpc>
                <a:spcPct val="130000"/>
              </a:lnSpc>
            </a:pPr>
            <a:r>
              <a:rPr lang="en-US" sz="3000" b="1">
                <a:solidFill>
                  <a:srgbClr val="4A4A4A"/>
                </a:solidFill>
                <a:ea typeface="fnsyhtRegular"/>
              </a:rPr>
              <a:t>镀锌丝扣法兰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0112567" y="12259733"/>
            <a:ext cx="2895600" cy="508000"/>
          </a:xfrm>
          <a:prstGeom prst="rect">
            <a:avLst/>
          </a:prstGeom>
        </p:spPr>
        <p:txBody>
          <a:bodyPr rtlCol="0" anchor="t"/>
          <a:lstStyle/>
          <a:p>
            <a:pPr algn="l">
              <a:defRPr/>
            </a:pPr>
            <a:endParaRPr lang="en-US" sz="1100"/>
          </a:p>
          <a:p>
            <a:pPr algn="ctr">
              <a:lnSpc>
                <a:spcPct val="130000"/>
              </a:lnSpc>
            </a:pPr>
            <a:r>
              <a:rPr lang="en-US" sz="3000" b="1">
                <a:solidFill>
                  <a:srgbClr val="4A4A4A"/>
                </a:solidFill>
                <a:ea typeface="fnsyhtRegular"/>
              </a:rPr>
              <a:t>管板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2560" y="5772220"/>
            <a:ext cx="25400" cy="237429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2560" y="6942360"/>
            <a:ext cx="4959658" cy="254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1650" y="5772220"/>
            <a:ext cx="25400" cy="237429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4866" y="6942360"/>
            <a:ext cx="4912184" cy="254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2068053"/>
            <a:ext cx="4152900" cy="33909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2396137"/>
            <a:ext cx="4686300" cy="3048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06449" y="2374970"/>
            <a:ext cx="4152900" cy="30861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46600" y="2671303"/>
            <a:ext cx="5473700" cy="27813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5533" y="6963527"/>
            <a:ext cx="5325727" cy="370332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3233" y="6705600"/>
            <a:ext cx="6583680" cy="350467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512800" y="6515100"/>
            <a:ext cx="2286000" cy="368300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9565054" y="1036515"/>
            <a:ext cx="4800600" cy="820615"/>
          </a:xfrm>
          <a:prstGeom prst="rect">
            <a:avLst/>
          </a:prstGeom>
        </p:spPr>
        <p:txBody>
          <a:bodyPr rtlCol="0" anchor="t"/>
          <a:lstStyle/>
          <a:p>
            <a:pPr algn="l">
              <a:defRPr/>
            </a:pPr>
            <a:endParaRPr lang="en-US" sz="1100"/>
          </a:p>
          <a:p>
            <a:pPr algn="l">
              <a:lnSpc>
                <a:spcPct val="100000"/>
              </a:lnSpc>
            </a:pPr>
            <a:r>
              <a:rPr lang="en-US" sz="6400" spc="600">
                <a:solidFill>
                  <a:srgbClr val="000000"/>
                </a:solidFill>
                <a:ea typeface="fnsyhtRegular"/>
              </a:rPr>
              <a:t>弯头系列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99067" y="5528803"/>
            <a:ext cx="4521200" cy="486833"/>
          </a:xfrm>
          <a:prstGeom prst="rect">
            <a:avLst/>
          </a:prstGeom>
        </p:spPr>
        <p:txBody>
          <a:bodyPr rtlCol="0" anchor="t"/>
          <a:lstStyle/>
          <a:p>
            <a:pPr algn="l">
              <a:defRPr/>
            </a:pPr>
            <a:endParaRPr lang="en-US" sz="1100"/>
          </a:p>
          <a:p>
            <a:pPr algn="ctr">
              <a:lnSpc>
                <a:spcPct val="130000"/>
              </a:lnSpc>
            </a:pPr>
            <a:r>
              <a:rPr lang="en-US" sz="3000" b="1">
                <a:solidFill>
                  <a:srgbClr val="4A4A4A"/>
                </a:solidFill>
                <a:latin typeface="fnsyhtRegular"/>
              </a:rPr>
              <a:t>45度冲压弯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027333" y="5528803"/>
            <a:ext cx="3784600" cy="508000"/>
          </a:xfrm>
          <a:prstGeom prst="rect">
            <a:avLst/>
          </a:prstGeom>
        </p:spPr>
        <p:txBody>
          <a:bodyPr rtlCol="0" anchor="t"/>
          <a:lstStyle/>
          <a:p>
            <a:pPr algn="l">
              <a:defRPr/>
            </a:pPr>
            <a:endParaRPr lang="en-US" sz="1100"/>
          </a:p>
          <a:p>
            <a:pPr algn="ctr">
              <a:lnSpc>
                <a:spcPct val="130000"/>
              </a:lnSpc>
            </a:pPr>
            <a:r>
              <a:rPr lang="en-US" sz="3000" b="1">
                <a:solidFill>
                  <a:srgbClr val="4A4A4A"/>
                </a:solidFill>
                <a:latin typeface="fnsyhtRegular"/>
              </a:rPr>
              <a:t>90度·1D冲压弯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959167" y="5539387"/>
            <a:ext cx="4978400" cy="486833"/>
          </a:xfrm>
          <a:prstGeom prst="rect">
            <a:avLst/>
          </a:prstGeom>
        </p:spPr>
        <p:txBody>
          <a:bodyPr rtlCol="0" anchor="t"/>
          <a:lstStyle/>
          <a:p>
            <a:pPr algn="l">
              <a:defRPr/>
            </a:pPr>
            <a:endParaRPr lang="en-US" sz="1100"/>
          </a:p>
          <a:p>
            <a:pPr algn="ctr">
              <a:lnSpc>
                <a:spcPct val="130000"/>
              </a:lnSpc>
            </a:pPr>
            <a:r>
              <a:rPr lang="en-US" sz="3000" b="1">
                <a:solidFill>
                  <a:srgbClr val="4A4A4A"/>
                </a:solidFill>
                <a:latin typeface="fnsyhtRegular"/>
              </a:rPr>
              <a:t>90度·1.5D冲压弯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8673233" y="5539387"/>
            <a:ext cx="3987800" cy="486833"/>
          </a:xfrm>
          <a:prstGeom prst="rect">
            <a:avLst/>
          </a:prstGeom>
        </p:spPr>
        <p:txBody>
          <a:bodyPr rtlCol="0" anchor="t"/>
          <a:lstStyle/>
          <a:p>
            <a:pPr algn="l">
              <a:defRPr/>
            </a:pPr>
            <a:endParaRPr lang="en-US" sz="1100"/>
          </a:p>
          <a:p>
            <a:pPr algn="ctr">
              <a:lnSpc>
                <a:spcPct val="130000"/>
              </a:lnSpc>
            </a:pPr>
            <a:r>
              <a:rPr lang="en-US" sz="3000" b="1">
                <a:solidFill>
                  <a:srgbClr val="4A4A4A"/>
                </a:solidFill>
                <a:latin typeface="fnsyhtRegular"/>
              </a:rPr>
              <a:t>180度冲压弯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86933" y="10198100"/>
            <a:ext cx="3543300" cy="486833"/>
          </a:xfrm>
          <a:prstGeom prst="rect">
            <a:avLst/>
          </a:prstGeom>
        </p:spPr>
        <p:txBody>
          <a:bodyPr rtlCol="0" anchor="t"/>
          <a:lstStyle/>
          <a:p>
            <a:pPr algn="l">
              <a:defRPr/>
            </a:pPr>
            <a:endParaRPr lang="en-US" sz="1100"/>
          </a:p>
          <a:p>
            <a:pPr algn="ctr">
              <a:lnSpc>
                <a:spcPct val="130000"/>
              </a:lnSpc>
            </a:pPr>
            <a:r>
              <a:rPr lang="en-US" sz="3000" b="1">
                <a:solidFill>
                  <a:srgbClr val="4A4A4A"/>
                </a:solidFill>
                <a:ea typeface="fnsyhtRegular"/>
              </a:rPr>
              <a:t>变径弯头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089900" y="10198100"/>
            <a:ext cx="3327400" cy="508000"/>
          </a:xfrm>
          <a:prstGeom prst="rect">
            <a:avLst/>
          </a:prstGeom>
        </p:spPr>
        <p:txBody>
          <a:bodyPr rtlCol="0" anchor="t"/>
          <a:lstStyle/>
          <a:p>
            <a:pPr algn="l">
              <a:defRPr/>
            </a:pPr>
            <a:endParaRPr lang="en-US" sz="1100"/>
          </a:p>
          <a:p>
            <a:pPr algn="ctr">
              <a:lnSpc>
                <a:spcPct val="130000"/>
              </a:lnSpc>
            </a:pPr>
            <a:r>
              <a:rPr lang="en-US" sz="3000" b="1">
                <a:solidFill>
                  <a:srgbClr val="4A4A4A"/>
                </a:solidFill>
                <a:ea typeface="fnsyhtRegular"/>
              </a:rPr>
              <a:t>无缝月弯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666133" y="10202027"/>
            <a:ext cx="4648200" cy="486833"/>
          </a:xfrm>
          <a:prstGeom prst="rect">
            <a:avLst/>
          </a:prstGeom>
        </p:spPr>
        <p:txBody>
          <a:bodyPr rtlCol="0" anchor="t"/>
          <a:lstStyle/>
          <a:p>
            <a:pPr algn="l">
              <a:defRPr/>
            </a:pPr>
            <a:endParaRPr lang="en-US" sz="1100"/>
          </a:p>
          <a:p>
            <a:pPr algn="ctr">
              <a:lnSpc>
                <a:spcPct val="130000"/>
              </a:lnSpc>
            </a:pPr>
            <a:r>
              <a:rPr lang="en-US" sz="3000" b="1">
                <a:solidFill>
                  <a:srgbClr val="4A4A4A"/>
                </a:solidFill>
                <a:ea typeface="fnsyhtRegular"/>
              </a:rPr>
              <a:t>碳钢/镀锌穿线弯头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7013767" y="8060267"/>
            <a:ext cx="8953500" cy="4762500"/>
          </a:xfrm>
          <a:prstGeom prst="rect">
            <a:avLst/>
          </a:prstGeom>
        </p:spPr>
        <p:txBody>
          <a:bodyPr rtlCol="0" anchor="t"/>
          <a:lstStyle/>
          <a:p>
            <a:pPr algn="l">
              <a:defRPr/>
            </a:pPr>
            <a:endParaRPr lang="en-US" sz="1100"/>
          </a:p>
          <a:p>
            <a:pPr algn="l">
              <a:lnSpc>
                <a:spcPct val="130000"/>
              </a:lnSpc>
            </a:pPr>
            <a:r>
              <a:rPr lang="en-US" sz="3500" b="1">
                <a:solidFill>
                  <a:srgbClr val="FF0000"/>
                </a:solidFill>
                <a:ea typeface="fnsyhtRegular"/>
              </a:rPr>
              <a:t>因弯头种类繁多</a:t>
            </a:r>
          </a:p>
          <a:p>
            <a:pPr algn="l">
              <a:lnSpc>
                <a:spcPct val="130000"/>
              </a:lnSpc>
            </a:pPr>
            <a:r>
              <a:rPr lang="en-US" sz="3500" b="1">
                <a:solidFill>
                  <a:srgbClr val="FF0000"/>
                </a:solidFill>
                <a:ea typeface="fnsyhtRegular"/>
              </a:rPr>
              <a:t>此举常用规格图册产品</a:t>
            </a:r>
          </a:p>
          <a:p>
            <a:pPr algn="l">
              <a:lnSpc>
                <a:spcPct val="130000"/>
              </a:lnSpc>
            </a:pPr>
            <a:r>
              <a:rPr lang="en-US" sz="3500" b="1">
                <a:solidFill>
                  <a:srgbClr val="FF0000"/>
                </a:solidFill>
                <a:ea typeface="fnsyhtRegular"/>
              </a:rPr>
              <a:t>其他种类弯头可咨询销售详谈</a:t>
            </a:r>
          </a:p>
          <a:p>
            <a:pPr algn="l">
              <a:lnSpc>
                <a:spcPct val="130000"/>
              </a:lnSpc>
            </a:pPr>
            <a:endParaRPr/>
          </a:p>
          <a:p>
            <a:pPr algn="l">
              <a:lnSpc>
                <a:spcPct val="130000"/>
              </a:lnSpc>
            </a:pPr>
            <a:endParaRPr/>
          </a:p>
          <a:p>
            <a:pPr algn="l">
              <a:lnSpc>
                <a:spcPct val="130000"/>
              </a:lnSpc>
            </a:pPr>
            <a:r>
              <a:rPr lang="en-US" sz="3500" b="1">
                <a:solidFill>
                  <a:srgbClr val="FF0000"/>
                </a:solidFill>
                <a:latin typeface="fnsyhtRegular"/>
              </a:rPr>
              <a:t>  2.5D   3D   4D   5D   6D   虾米弯</a:t>
            </a:r>
          </a:p>
          <a:p>
            <a:pPr algn="l">
              <a:lnSpc>
                <a:spcPct val="130000"/>
              </a:lnSpc>
            </a:pPr>
            <a:r>
              <a:rPr lang="en-US" sz="3500" b="1">
                <a:solidFill>
                  <a:srgbClr val="FF0000"/>
                </a:solidFill>
                <a:latin typeface="fnsyhtRegular"/>
              </a:rPr>
              <a:t> 大口径推制无缝弯头  直缝弯头 </a:t>
            </a:r>
          </a:p>
          <a:p>
            <a:pPr algn="l">
              <a:lnSpc>
                <a:spcPct val="130000"/>
              </a:lnSpc>
            </a:pPr>
            <a:r>
              <a:rPr lang="en-US" sz="3500" b="1">
                <a:solidFill>
                  <a:srgbClr val="FF0000"/>
                </a:solidFill>
                <a:latin typeface="fnsyhtRegular"/>
              </a:rPr>
              <a:t> 对焊弯头 方弯头  可根据图纸定做。</a:t>
            </a:r>
          </a:p>
          <a:p>
            <a:pPr algn="l">
              <a:lnSpc>
                <a:spcPct val="130000"/>
              </a:lnSpc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8006" y="13662148"/>
            <a:ext cx="1835064" cy="254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87400" y="2425700"/>
            <a:ext cx="3703320" cy="370332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2425700"/>
            <a:ext cx="3834479" cy="370332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9933" y="2764367"/>
            <a:ext cx="4051300" cy="3365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72267" y="2753783"/>
            <a:ext cx="3784600" cy="33274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77150" y="2372783"/>
            <a:ext cx="3065248" cy="370332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9733" y="7535333"/>
            <a:ext cx="3624526" cy="370332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01733" y="7535333"/>
            <a:ext cx="4127500" cy="37719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65317" y="7514167"/>
            <a:ext cx="3886200" cy="377190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8779933" y="1274233"/>
            <a:ext cx="7366000" cy="820615"/>
          </a:xfrm>
          <a:prstGeom prst="rect">
            <a:avLst/>
          </a:prstGeom>
        </p:spPr>
        <p:txBody>
          <a:bodyPr rtlCol="0" anchor="t"/>
          <a:lstStyle/>
          <a:p>
            <a:pPr algn="l">
              <a:defRPr/>
            </a:pPr>
            <a:endParaRPr lang="en-US" sz="1100"/>
          </a:p>
          <a:p>
            <a:pPr algn="l">
              <a:lnSpc>
                <a:spcPct val="100000"/>
              </a:lnSpc>
            </a:pPr>
            <a:r>
              <a:rPr lang="en-US" sz="6400" spc="600">
                <a:solidFill>
                  <a:srgbClr val="3B3838"/>
                </a:solidFill>
                <a:ea typeface="fnsyhtRegular"/>
              </a:rPr>
              <a:t>三通·四通系列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002867" y="6129867"/>
            <a:ext cx="3416300" cy="381000"/>
          </a:xfrm>
          <a:prstGeom prst="rect">
            <a:avLst/>
          </a:prstGeom>
        </p:spPr>
        <p:txBody>
          <a:bodyPr rtlCol="0" anchor="t"/>
          <a:lstStyle/>
          <a:p>
            <a:pPr algn="l">
              <a:defRPr/>
            </a:pPr>
            <a:endParaRPr lang="en-US" sz="1100"/>
          </a:p>
          <a:p>
            <a:pPr algn="ctr">
              <a:lnSpc>
                <a:spcPct val="130000"/>
              </a:lnSpc>
            </a:pPr>
            <a:r>
              <a:rPr lang="en-US" sz="3000">
                <a:solidFill>
                  <a:srgbClr val="000000"/>
                </a:solidFill>
                <a:ea typeface="fnsyhtRegular"/>
              </a:rPr>
              <a:t>正三通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034589" y="6129867"/>
            <a:ext cx="3302000" cy="381000"/>
          </a:xfrm>
          <a:prstGeom prst="rect">
            <a:avLst/>
          </a:prstGeom>
        </p:spPr>
        <p:txBody>
          <a:bodyPr rtlCol="0" anchor="t"/>
          <a:lstStyle/>
          <a:p>
            <a:pPr algn="l">
              <a:defRPr/>
            </a:pPr>
            <a:endParaRPr lang="en-US" sz="1100"/>
          </a:p>
          <a:p>
            <a:pPr algn="ctr">
              <a:lnSpc>
                <a:spcPct val="130000"/>
              </a:lnSpc>
            </a:pPr>
            <a:r>
              <a:rPr lang="en-US" sz="3000">
                <a:solidFill>
                  <a:srgbClr val="000000"/>
                </a:solidFill>
                <a:ea typeface="fnsyhtRegular"/>
              </a:rPr>
              <a:t>接口三通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828433" y="6076950"/>
            <a:ext cx="3441700" cy="486833"/>
          </a:xfrm>
          <a:prstGeom prst="rect">
            <a:avLst/>
          </a:prstGeom>
        </p:spPr>
        <p:txBody>
          <a:bodyPr rtlCol="0" anchor="t"/>
          <a:lstStyle/>
          <a:p>
            <a:pPr algn="l">
              <a:defRPr/>
            </a:pPr>
            <a:endParaRPr lang="en-US" sz="1100"/>
          </a:p>
          <a:p>
            <a:pPr algn="ctr">
              <a:lnSpc>
                <a:spcPct val="130000"/>
              </a:lnSpc>
            </a:pPr>
            <a:r>
              <a:rPr lang="en-US" sz="3000" b="1">
                <a:solidFill>
                  <a:srgbClr val="4A4A4A"/>
                </a:solidFill>
                <a:ea typeface="fnsyhtRegular"/>
              </a:rPr>
              <a:t>跨越三通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0377150" y="6076950"/>
            <a:ext cx="3594100" cy="486833"/>
          </a:xfrm>
          <a:prstGeom prst="rect">
            <a:avLst/>
          </a:prstGeom>
        </p:spPr>
        <p:txBody>
          <a:bodyPr rtlCol="0" anchor="t"/>
          <a:lstStyle/>
          <a:p>
            <a:pPr algn="l">
              <a:defRPr/>
            </a:pPr>
            <a:endParaRPr lang="en-US" sz="1100"/>
          </a:p>
          <a:p>
            <a:pPr algn="ctr">
              <a:lnSpc>
                <a:spcPct val="130000"/>
              </a:lnSpc>
            </a:pPr>
            <a:r>
              <a:rPr lang="en-US" sz="3000" b="1">
                <a:solidFill>
                  <a:srgbClr val="4A4A4A"/>
                </a:solidFill>
                <a:ea typeface="fnsyhtRegular"/>
              </a:rPr>
              <a:t>变径三通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507067" y="6076950"/>
            <a:ext cx="3225800" cy="486833"/>
          </a:xfrm>
          <a:prstGeom prst="rect">
            <a:avLst/>
          </a:prstGeom>
        </p:spPr>
        <p:txBody>
          <a:bodyPr rtlCol="0" anchor="t"/>
          <a:lstStyle/>
          <a:p>
            <a:pPr algn="l">
              <a:defRPr/>
            </a:pPr>
            <a:endParaRPr lang="en-US" sz="1100"/>
          </a:p>
          <a:p>
            <a:pPr algn="ctr">
              <a:lnSpc>
                <a:spcPct val="130000"/>
              </a:lnSpc>
            </a:pPr>
            <a:r>
              <a:rPr lang="en-US" sz="3000" b="1">
                <a:solidFill>
                  <a:srgbClr val="4A4A4A"/>
                </a:solidFill>
                <a:latin typeface="fnsyhtRegular"/>
              </a:rPr>
              <a:t>Y型三通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235700" y="11303000"/>
            <a:ext cx="2933700" cy="486833"/>
          </a:xfrm>
          <a:prstGeom prst="rect">
            <a:avLst/>
          </a:prstGeom>
        </p:spPr>
        <p:txBody>
          <a:bodyPr rtlCol="0" anchor="t"/>
          <a:lstStyle/>
          <a:p>
            <a:pPr algn="l">
              <a:defRPr/>
            </a:pPr>
            <a:endParaRPr lang="en-US" sz="1100"/>
          </a:p>
          <a:p>
            <a:pPr algn="ctr">
              <a:lnSpc>
                <a:spcPct val="130000"/>
              </a:lnSpc>
            </a:pPr>
            <a:r>
              <a:rPr lang="en-US" sz="3000" b="1">
                <a:solidFill>
                  <a:srgbClr val="4A4A4A"/>
                </a:solidFill>
                <a:ea typeface="fnsyhtRegular"/>
              </a:rPr>
              <a:t>正四通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48267" y="11303000"/>
            <a:ext cx="4038600" cy="486833"/>
          </a:xfrm>
          <a:prstGeom prst="rect">
            <a:avLst/>
          </a:prstGeom>
        </p:spPr>
        <p:txBody>
          <a:bodyPr rtlCol="0" anchor="t"/>
          <a:lstStyle/>
          <a:p>
            <a:pPr algn="l">
              <a:defRPr/>
            </a:pPr>
            <a:endParaRPr lang="en-US" sz="1100"/>
          </a:p>
          <a:p>
            <a:pPr algn="ctr">
              <a:lnSpc>
                <a:spcPct val="130000"/>
              </a:lnSpc>
            </a:pPr>
            <a:r>
              <a:rPr lang="en-US" sz="3000" b="1">
                <a:solidFill>
                  <a:srgbClr val="4A4A4A"/>
                </a:solidFill>
                <a:latin typeface="fnsyhtRegular"/>
              </a:rPr>
              <a:t>Y型斜四通四通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425767" y="11281833"/>
            <a:ext cx="3149600" cy="486833"/>
          </a:xfrm>
          <a:prstGeom prst="rect">
            <a:avLst/>
          </a:prstGeom>
        </p:spPr>
        <p:txBody>
          <a:bodyPr rtlCol="0" anchor="t"/>
          <a:lstStyle/>
          <a:p>
            <a:pPr algn="l">
              <a:defRPr/>
            </a:pPr>
            <a:endParaRPr lang="en-US" sz="1100"/>
          </a:p>
          <a:p>
            <a:pPr algn="ctr">
              <a:lnSpc>
                <a:spcPct val="130000"/>
              </a:lnSpc>
            </a:pPr>
            <a:r>
              <a:rPr lang="en-US" sz="3000" b="1">
                <a:solidFill>
                  <a:srgbClr val="4A4A4A"/>
                </a:solidFill>
                <a:ea typeface="fnsyhtRegular"/>
              </a:rPr>
              <a:t>变径四通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5649331" y="9399628"/>
            <a:ext cx="9029700" cy="664308"/>
          </a:xfrm>
          <a:prstGeom prst="rect">
            <a:avLst/>
          </a:prstGeom>
        </p:spPr>
        <p:txBody>
          <a:bodyPr rtlCol="0" anchor="t"/>
          <a:lstStyle/>
          <a:p>
            <a:pPr algn="l">
              <a:defRPr/>
            </a:pPr>
            <a:endParaRPr lang="en-US" sz="1100"/>
          </a:p>
          <a:p>
            <a:pPr algn="ctr">
              <a:lnSpc>
                <a:spcPct val="130000"/>
              </a:lnSpc>
            </a:pPr>
            <a:r>
              <a:rPr lang="en-US" sz="4000" b="1">
                <a:solidFill>
                  <a:srgbClr val="FF0000"/>
                </a:solidFill>
                <a:ea typeface="fnsyhtRegular"/>
              </a:rPr>
              <a:t>可按图纸加工各种三通、四通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4530" y="5420232"/>
            <a:ext cx="4921946" cy="254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4530" y="8097726"/>
            <a:ext cx="4921946" cy="254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900" y="2294467"/>
            <a:ext cx="4618128" cy="370332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95667" y="2294467"/>
            <a:ext cx="3710956" cy="370332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5033" y="2294467"/>
            <a:ext cx="5131621" cy="370332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5100" y="7239000"/>
            <a:ext cx="5554980" cy="370332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938" y="5420232"/>
            <a:ext cx="4921944" cy="254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46500" y="1519767"/>
            <a:ext cx="7150100" cy="99314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938" y="8097726"/>
            <a:ext cx="4921944" cy="254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6733" y="7239000"/>
            <a:ext cx="3703320" cy="370332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8842131" y="1372577"/>
            <a:ext cx="8384296" cy="820615"/>
          </a:xfrm>
          <a:prstGeom prst="rect">
            <a:avLst/>
          </a:prstGeom>
        </p:spPr>
        <p:txBody>
          <a:bodyPr rtlCol="0" anchor="t"/>
          <a:lstStyle/>
          <a:p>
            <a:pPr algn="l">
              <a:defRPr/>
            </a:pPr>
            <a:endParaRPr lang="en-US" sz="1100"/>
          </a:p>
          <a:p>
            <a:pPr algn="l">
              <a:lnSpc>
                <a:spcPct val="100000"/>
              </a:lnSpc>
            </a:pPr>
            <a:r>
              <a:rPr lang="en-US" sz="6400" spc="600">
                <a:solidFill>
                  <a:srgbClr val="3B3838"/>
                </a:solidFill>
                <a:ea typeface="fnsyhtRegular"/>
              </a:rPr>
              <a:t>封头·管帽系列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888067" y="6129867"/>
            <a:ext cx="3733800" cy="486833"/>
          </a:xfrm>
          <a:prstGeom prst="rect">
            <a:avLst/>
          </a:prstGeom>
        </p:spPr>
        <p:txBody>
          <a:bodyPr rtlCol="0" anchor="t"/>
          <a:lstStyle/>
          <a:p>
            <a:pPr algn="l">
              <a:defRPr/>
            </a:pPr>
            <a:endParaRPr lang="en-US" sz="1100"/>
          </a:p>
          <a:p>
            <a:pPr algn="ctr">
              <a:lnSpc>
                <a:spcPct val="130000"/>
              </a:lnSpc>
            </a:pPr>
            <a:r>
              <a:rPr lang="en-US" sz="3000" b="1">
                <a:solidFill>
                  <a:srgbClr val="4A4A4A"/>
                </a:solidFill>
                <a:ea typeface="fnsyhtRegular"/>
              </a:rPr>
              <a:t>锥型封头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762631" y="6182783"/>
            <a:ext cx="3136900" cy="381000"/>
          </a:xfrm>
          <a:prstGeom prst="rect">
            <a:avLst/>
          </a:prstGeom>
        </p:spPr>
        <p:txBody>
          <a:bodyPr rtlCol="0" anchor="t"/>
          <a:lstStyle/>
          <a:p>
            <a:pPr algn="l">
              <a:defRPr/>
            </a:pPr>
            <a:endParaRPr lang="en-US" sz="1100"/>
          </a:p>
          <a:p>
            <a:pPr algn="ctr">
              <a:lnSpc>
                <a:spcPct val="130000"/>
              </a:lnSpc>
            </a:pPr>
            <a:r>
              <a:rPr lang="en-US" sz="3000" b="1">
                <a:solidFill>
                  <a:srgbClr val="000000"/>
                </a:solidFill>
                <a:ea typeface="fnsyhtRegular"/>
              </a:rPr>
              <a:t>非标封头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647083" y="6129867"/>
            <a:ext cx="3175000" cy="486833"/>
          </a:xfrm>
          <a:prstGeom prst="rect">
            <a:avLst/>
          </a:prstGeom>
        </p:spPr>
        <p:txBody>
          <a:bodyPr rtlCol="0" anchor="t"/>
          <a:lstStyle/>
          <a:p>
            <a:pPr algn="l">
              <a:defRPr/>
            </a:pPr>
            <a:endParaRPr lang="en-US" sz="1100"/>
          </a:p>
          <a:p>
            <a:pPr algn="ctr">
              <a:lnSpc>
                <a:spcPct val="130000"/>
              </a:lnSpc>
            </a:pPr>
            <a:r>
              <a:rPr lang="en-US" sz="3000" b="1">
                <a:solidFill>
                  <a:srgbClr val="4A4A4A"/>
                </a:solidFill>
                <a:ea typeface="fnsyhtRegular"/>
              </a:rPr>
              <a:t>管帽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888067" y="11192933"/>
            <a:ext cx="2794000" cy="486833"/>
          </a:xfrm>
          <a:prstGeom prst="rect">
            <a:avLst/>
          </a:prstGeom>
        </p:spPr>
        <p:txBody>
          <a:bodyPr rtlCol="0" anchor="t"/>
          <a:lstStyle/>
          <a:p>
            <a:pPr algn="l">
              <a:defRPr/>
            </a:pPr>
            <a:endParaRPr lang="en-US" sz="1100"/>
          </a:p>
          <a:p>
            <a:pPr algn="ctr">
              <a:lnSpc>
                <a:spcPct val="130000"/>
              </a:lnSpc>
            </a:pPr>
            <a:r>
              <a:rPr lang="en-US" sz="3000" b="1">
                <a:solidFill>
                  <a:srgbClr val="4A4A4A"/>
                </a:solidFill>
                <a:latin typeface="fnsyhtRegular"/>
              </a:rPr>
              <a:t>8字封头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896100" y="11192933"/>
            <a:ext cx="3225800" cy="486833"/>
          </a:xfrm>
          <a:prstGeom prst="rect">
            <a:avLst/>
          </a:prstGeom>
        </p:spPr>
        <p:txBody>
          <a:bodyPr rtlCol="0" anchor="t"/>
          <a:lstStyle/>
          <a:p>
            <a:pPr algn="l">
              <a:defRPr/>
            </a:pPr>
            <a:endParaRPr lang="en-US" sz="1100"/>
          </a:p>
          <a:p>
            <a:pPr algn="ctr">
              <a:lnSpc>
                <a:spcPct val="130000"/>
              </a:lnSpc>
            </a:pPr>
            <a:r>
              <a:rPr lang="en-US" sz="3000" b="1">
                <a:solidFill>
                  <a:srgbClr val="4A4A4A"/>
                </a:solidFill>
                <a:ea typeface="fnsyhtRegular"/>
              </a:rPr>
              <a:t>平底封头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937504" y="5669280"/>
            <a:ext cx="13524992" cy="2370667"/>
          </a:xfrm>
          <a:prstGeom prst="rect">
            <a:avLst/>
          </a:prstGeom>
        </p:spPr>
        <p:txBody>
          <a:bodyPr rtlCol="0" anchor="t"/>
          <a:lstStyle/>
          <a:p>
            <a:pPr algn="l">
              <a:defRPr/>
            </a:pPr>
            <a:endParaRPr lang="en-US" sz="1100"/>
          </a:p>
          <a:p>
            <a:pPr algn="ctr">
              <a:lnSpc>
                <a:spcPct val="130000"/>
              </a:lnSpc>
            </a:pPr>
            <a:r>
              <a:rPr lang="en-US" sz="3000" b="1">
                <a:solidFill>
                  <a:srgbClr val="4A4A4A"/>
                </a:solidFill>
                <a:ea typeface="fnsyhtRegular"/>
              </a:rPr>
              <a:t>开口封头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448" y="8119590"/>
            <a:ext cx="8698412" cy="50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1417" y="3314700"/>
            <a:ext cx="3703320" cy="370332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0633" y="3437467"/>
            <a:ext cx="4067703" cy="370332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0400" y="8335433"/>
            <a:ext cx="6680200" cy="3479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92000" y="3416300"/>
            <a:ext cx="5207000" cy="37465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53500" y="8219017"/>
            <a:ext cx="4937760" cy="370332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85333" y="8219017"/>
            <a:ext cx="4937760" cy="370332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817167" y="8219017"/>
            <a:ext cx="4937760" cy="370332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7397750" y="1248833"/>
            <a:ext cx="9017000" cy="1058333"/>
          </a:xfrm>
          <a:prstGeom prst="rect">
            <a:avLst/>
          </a:prstGeom>
        </p:spPr>
        <p:txBody>
          <a:bodyPr rtlCol="0" anchor="t"/>
          <a:lstStyle/>
          <a:p>
            <a:pPr algn="l">
              <a:defRPr/>
            </a:pPr>
            <a:endParaRPr lang="en-US" sz="1100"/>
          </a:p>
          <a:p>
            <a:pPr algn="ctr">
              <a:lnSpc>
                <a:spcPct val="130000"/>
              </a:lnSpc>
            </a:pPr>
            <a:r>
              <a:rPr lang="en-US" sz="6400" b="1">
                <a:solidFill>
                  <a:srgbClr val="4A4A4A"/>
                </a:solidFill>
                <a:ea typeface="fnsyhtRegular"/>
              </a:rPr>
              <a:t>大小头·异型管系列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421467" y="7018867"/>
            <a:ext cx="3568700" cy="486833"/>
          </a:xfrm>
          <a:prstGeom prst="rect">
            <a:avLst/>
          </a:prstGeom>
        </p:spPr>
        <p:txBody>
          <a:bodyPr rtlCol="0" anchor="t"/>
          <a:lstStyle/>
          <a:p>
            <a:pPr algn="l">
              <a:defRPr/>
            </a:pPr>
            <a:endParaRPr lang="en-US" sz="1100"/>
          </a:p>
          <a:p>
            <a:pPr algn="ctr">
              <a:lnSpc>
                <a:spcPct val="130000"/>
              </a:lnSpc>
            </a:pPr>
            <a:r>
              <a:rPr lang="en-US" sz="3000" b="1">
                <a:solidFill>
                  <a:srgbClr val="4A4A4A"/>
                </a:solidFill>
                <a:ea typeface="fnsyhtRegular"/>
              </a:rPr>
              <a:t>同心大小头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725833" y="7018867"/>
            <a:ext cx="3429000" cy="486833"/>
          </a:xfrm>
          <a:prstGeom prst="rect">
            <a:avLst/>
          </a:prstGeom>
        </p:spPr>
        <p:txBody>
          <a:bodyPr rtlCol="0" anchor="t"/>
          <a:lstStyle/>
          <a:p>
            <a:pPr algn="l">
              <a:defRPr/>
            </a:pPr>
            <a:endParaRPr lang="en-US" sz="1100"/>
          </a:p>
          <a:p>
            <a:pPr algn="ctr">
              <a:lnSpc>
                <a:spcPct val="130000"/>
              </a:lnSpc>
            </a:pPr>
            <a:r>
              <a:rPr lang="en-US" sz="3000" b="1">
                <a:solidFill>
                  <a:srgbClr val="4A4A4A"/>
                </a:solidFill>
                <a:ea typeface="fnsyhtRegular"/>
              </a:rPr>
              <a:t>偏心大小头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776133" y="12056533"/>
            <a:ext cx="3467100" cy="486833"/>
          </a:xfrm>
          <a:prstGeom prst="rect">
            <a:avLst/>
          </a:prstGeom>
        </p:spPr>
        <p:txBody>
          <a:bodyPr rtlCol="0" anchor="t"/>
          <a:lstStyle/>
          <a:p>
            <a:pPr algn="l">
              <a:defRPr/>
            </a:pPr>
            <a:endParaRPr lang="en-US" sz="1100"/>
          </a:p>
          <a:p>
            <a:pPr algn="ctr">
              <a:lnSpc>
                <a:spcPct val="130000"/>
              </a:lnSpc>
            </a:pPr>
            <a:r>
              <a:rPr lang="en-US" sz="3000" b="1">
                <a:solidFill>
                  <a:srgbClr val="4A4A4A"/>
                </a:solidFill>
                <a:ea typeface="fnsyhtRegular"/>
              </a:rPr>
              <a:t>锥型异径管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314159" y="7018867"/>
            <a:ext cx="3594100" cy="486833"/>
          </a:xfrm>
          <a:prstGeom prst="rect">
            <a:avLst/>
          </a:prstGeom>
        </p:spPr>
        <p:txBody>
          <a:bodyPr rtlCol="0" anchor="t"/>
          <a:lstStyle/>
          <a:p>
            <a:pPr algn="l">
              <a:defRPr/>
            </a:pPr>
            <a:endParaRPr lang="en-US" sz="1100"/>
          </a:p>
          <a:p>
            <a:pPr algn="ctr">
              <a:lnSpc>
                <a:spcPct val="130000"/>
              </a:lnSpc>
            </a:pPr>
            <a:r>
              <a:rPr lang="en-US" sz="3000" b="1">
                <a:solidFill>
                  <a:srgbClr val="4A4A4A"/>
                </a:solidFill>
                <a:ea typeface="fnsyhtRegular"/>
              </a:rPr>
              <a:t>锥型大小头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6764000" y="3695700"/>
            <a:ext cx="8597900" cy="656167"/>
          </a:xfrm>
          <a:prstGeom prst="rect">
            <a:avLst/>
          </a:prstGeom>
        </p:spPr>
        <p:txBody>
          <a:bodyPr rtlCol="0" anchor="t"/>
          <a:lstStyle/>
          <a:p>
            <a:pPr algn="l">
              <a:defRPr/>
            </a:pPr>
            <a:endParaRPr lang="en-US" sz="1100"/>
          </a:p>
          <a:p>
            <a:pPr algn="ctr">
              <a:lnSpc>
                <a:spcPct val="130000"/>
              </a:lnSpc>
            </a:pPr>
            <a:r>
              <a:rPr lang="en-US" sz="4000" b="1">
                <a:solidFill>
                  <a:srgbClr val="FF0000"/>
                </a:solidFill>
                <a:ea typeface="fnsyhtRegular"/>
              </a:rPr>
              <a:t>按图加工定制各种异径管、焊管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6172" y="4279038"/>
            <a:ext cx="1368976" cy="126216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6172" y="8790624"/>
            <a:ext cx="1368976" cy="85577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2967" y="2250124"/>
            <a:ext cx="4073652" cy="370332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75567" y="2250124"/>
            <a:ext cx="3703320" cy="370332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8467" y="2250124"/>
            <a:ext cx="5510893" cy="370332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41167" y="2107549"/>
            <a:ext cx="4040667" cy="370332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53672" y="6691905"/>
            <a:ext cx="5786438" cy="370332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55755" y="6938541"/>
            <a:ext cx="3703320" cy="370332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362839" y="2006707"/>
            <a:ext cx="3770046" cy="370332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353800" y="6691905"/>
            <a:ext cx="4105631" cy="370332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510500" y="6691905"/>
            <a:ext cx="3703320" cy="370332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175567" y="6691905"/>
            <a:ext cx="3703320" cy="3703320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8845550" y="1062567"/>
            <a:ext cx="8384296" cy="804333"/>
          </a:xfrm>
          <a:prstGeom prst="rect">
            <a:avLst/>
          </a:prstGeom>
        </p:spPr>
        <p:txBody>
          <a:bodyPr rtlCol="0" anchor="t"/>
          <a:lstStyle/>
          <a:p>
            <a:pPr algn="l">
              <a:defRPr/>
            </a:pPr>
            <a:endParaRPr lang="en-US" sz="1100"/>
          </a:p>
          <a:p>
            <a:pPr algn="l">
              <a:lnSpc>
                <a:spcPct val="100000"/>
              </a:lnSpc>
            </a:pPr>
            <a:r>
              <a:rPr lang="en-US" sz="6400" b="1" spc="600">
                <a:solidFill>
                  <a:srgbClr val="000000"/>
                </a:solidFill>
                <a:ea typeface="fnsyhtRegular"/>
              </a:rPr>
              <a:t>承插件系列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833442" y="9067262"/>
            <a:ext cx="4686452" cy="831890"/>
          </a:xfrm>
          <a:prstGeom prst="rect">
            <a:avLst/>
          </a:prstGeom>
        </p:spPr>
        <p:txBody>
          <a:bodyPr rtlCol="0" anchor="t"/>
          <a:lstStyle/>
          <a:p>
            <a:pPr algn="l">
              <a:defRPr/>
            </a:pPr>
            <a:endParaRPr lang="en-US" sz="1100"/>
          </a:p>
          <a:p>
            <a:pPr algn="l">
              <a:lnSpc>
                <a:spcPct val="100000"/>
              </a:lnSpc>
            </a:pPr>
            <a:r>
              <a:rPr lang="en-US" sz="2400" b="1">
                <a:solidFill>
                  <a:srgbClr val="FFFFFF"/>
                </a:solidFill>
                <a:ea typeface="fnsyhtRegular"/>
              </a:rPr>
              <a:t>输入您的标题</a:t>
            </a:r>
          </a:p>
          <a:p>
            <a:pPr algn="l">
              <a:lnSpc>
                <a:spcPct val="100000"/>
              </a:lnSpc>
            </a:pPr>
            <a:r>
              <a:rPr lang="en-US" sz="2400" b="1">
                <a:solidFill>
                  <a:srgbClr val="FFFFFF"/>
                </a:solidFill>
                <a:latin typeface="fnsyhtRegular"/>
              </a:rPr>
              <a:t>OUR COMPANY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802422" y="9813988"/>
            <a:ext cx="5803288" cy="1493482"/>
          </a:xfrm>
          <a:prstGeom prst="rect">
            <a:avLst/>
          </a:prstGeom>
        </p:spPr>
        <p:txBody>
          <a:bodyPr rtlCol="0" anchor="t"/>
          <a:lstStyle/>
          <a:p>
            <a:pPr algn="l">
              <a:defRPr/>
            </a:pPr>
            <a:endParaRPr lang="en-US" sz="1100"/>
          </a:p>
          <a:p>
            <a:pPr algn="l">
              <a:lnSpc>
                <a:spcPct val="130000"/>
              </a:lnSpc>
            </a:pPr>
            <a:r>
              <a:rPr lang="en-US" sz="2400">
                <a:solidFill>
                  <a:srgbClr val="FFFFFF"/>
                </a:solidFill>
                <a:ea typeface="fnsyhtRegular"/>
              </a:rPr>
              <a:t>此处添加详细文本描述，建议与标题相关并符合整体语言风格，语言描述尽量简洁生动。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802422" y="5710874"/>
            <a:ext cx="2984500" cy="486833"/>
          </a:xfrm>
          <a:prstGeom prst="rect">
            <a:avLst/>
          </a:prstGeom>
        </p:spPr>
        <p:txBody>
          <a:bodyPr rtlCol="0" anchor="t"/>
          <a:lstStyle/>
          <a:p>
            <a:pPr algn="l">
              <a:defRPr/>
            </a:pPr>
            <a:endParaRPr lang="en-US" sz="1100"/>
          </a:p>
          <a:p>
            <a:pPr algn="ctr">
              <a:lnSpc>
                <a:spcPct val="130000"/>
              </a:lnSpc>
            </a:pPr>
            <a:r>
              <a:rPr lang="en-US" sz="3000" b="1">
                <a:solidFill>
                  <a:srgbClr val="000000"/>
                </a:solidFill>
                <a:ea typeface="fnsyhtRegular"/>
              </a:rPr>
              <a:t>承插管帽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229672" y="5710874"/>
            <a:ext cx="9794240" cy="486833"/>
          </a:xfrm>
          <a:prstGeom prst="rect">
            <a:avLst/>
          </a:prstGeom>
        </p:spPr>
        <p:txBody>
          <a:bodyPr rtlCol="0" anchor="t"/>
          <a:lstStyle/>
          <a:p>
            <a:pPr algn="l">
              <a:defRPr/>
            </a:pPr>
            <a:endParaRPr lang="en-US" sz="1100"/>
          </a:p>
          <a:p>
            <a:pPr algn="ctr">
              <a:lnSpc>
                <a:spcPct val="130000"/>
              </a:lnSpc>
            </a:pPr>
            <a:r>
              <a:rPr lang="en-US" sz="3000" b="1">
                <a:solidFill>
                  <a:srgbClr val="000000"/>
                </a:solidFill>
                <a:ea typeface="fnsyhtRegular"/>
              </a:rPr>
              <a:t>承插支管台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967633" y="5700291"/>
            <a:ext cx="3835400" cy="508000"/>
          </a:xfrm>
          <a:prstGeom prst="rect">
            <a:avLst/>
          </a:prstGeom>
        </p:spPr>
        <p:txBody>
          <a:bodyPr rtlCol="0" anchor="t"/>
          <a:lstStyle/>
          <a:p>
            <a:pPr algn="l">
              <a:defRPr/>
            </a:pPr>
            <a:endParaRPr lang="en-US" sz="1100"/>
          </a:p>
          <a:p>
            <a:pPr algn="ctr">
              <a:lnSpc>
                <a:spcPct val="130000"/>
              </a:lnSpc>
            </a:pPr>
            <a:r>
              <a:rPr lang="en-US" sz="3000" b="1">
                <a:solidFill>
                  <a:srgbClr val="000000"/>
                </a:solidFill>
                <a:ea typeface="fnsyhtRegular"/>
              </a:rPr>
              <a:t>承插斜三通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6630650" y="5710874"/>
            <a:ext cx="3771900" cy="486833"/>
          </a:xfrm>
          <a:prstGeom prst="rect">
            <a:avLst/>
          </a:prstGeom>
        </p:spPr>
        <p:txBody>
          <a:bodyPr rtlCol="0" anchor="t"/>
          <a:lstStyle/>
          <a:p>
            <a:pPr algn="l">
              <a:defRPr/>
            </a:pPr>
            <a:endParaRPr lang="en-US" sz="1100"/>
          </a:p>
          <a:p>
            <a:pPr algn="ctr">
              <a:lnSpc>
                <a:spcPct val="130000"/>
              </a:lnSpc>
            </a:pPr>
            <a:r>
              <a:rPr lang="en-US" sz="3000" b="1">
                <a:solidFill>
                  <a:srgbClr val="000000"/>
                </a:solidFill>
                <a:ea typeface="fnsyhtRegular"/>
              </a:rPr>
              <a:t>承插丝接弯头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1111633" y="5700291"/>
            <a:ext cx="3708400" cy="486833"/>
          </a:xfrm>
          <a:prstGeom prst="rect">
            <a:avLst/>
          </a:prstGeom>
        </p:spPr>
        <p:txBody>
          <a:bodyPr rtlCol="0" anchor="t"/>
          <a:lstStyle/>
          <a:p>
            <a:pPr algn="l">
              <a:defRPr/>
            </a:pPr>
            <a:endParaRPr lang="en-US" sz="1100"/>
          </a:p>
          <a:p>
            <a:pPr algn="ctr">
              <a:lnSpc>
                <a:spcPct val="130000"/>
              </a:lnSpc>
            </a:pPr>
            <a:r>
              <a:rPr lang="en-US" sz="3000" b="1">
                <a:solidFill>
                  <a:srgbClr val="000000"/>
                </a:solidFill>
                <a:ea typeface="fnsyhtRegular"/>
              </a:rPr>
              <a:t>承插焊接弯头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516672" y="10155874"/>
            <a:ext cx="3543300" cy="508000"/>
          </a:xfrm>
          <a:prstGeom prst="rect">
            <a:avLst/>
          </a:prstGeom>
        </p:spPr>
        <p:txBody>
          <a:bodyPr rtlCol="0" anchor="t"/>
          <a:lstStyle/>
          <a:p>
            <a:pPr algn="l">
              <a:defRPr/>
            </a:pPr>
            <a:endParaRPr lang="en-US" sz="1100"/>
          </a:p>
          <a:p>
            <a:pPr algn="ctr">
              <a:lnSpc>
                <a:spcPct val="130000"/>
              </a:lnSpc>
            </a:pPr>
            <a:r>
              <a:rPr lang="en-US" sz="3000" b="1">
                <a:solidFill>
                  <a:srgbClr val="000000"/>
                </a:solidFill>
                <a:ea typeface="fnsyhtRegular"/>
              </a:rPr>
              <a:t>承插焊接三通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531672" y="10155874"/>
            <a:ext cx="3200400" cy="486833"/>
          </a:xfrm>
          <a:prstGeom prst="rect">
            <a:avLst/>
          </a:prstGeom>
        </p:spPr>
        <p:txBody>
          <a:bodyPr rtlCol="0" anchor="t"/>
          <a:lstStyle/>
          <a:p>
            <a:pPr algn="l">
              <a:defRPr/>
            </a:pPr>
            <a:endParaRPr lang="en-US" sz="1100"/>
          </a:p>
          <a:p>
            <a:pPr algn="ctr">
              <a:lnSpc>
                <a:spcPct val="130000"/>
              </a:lnSpc>
            </a:pPr>
            <a:r>
              <a:rPr lang="en-US" sz="3000" b="1">
                <a:solidFill>
                  <a:srgbClr val="000000"/>
                </a:solidFill>
                <a:ea typeface="fnsyhtRegular"/>
              </a:rPr>
              <a:t>承插活接头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2115800" y="10152655"/>
            <a:ext cx="3695700" cy="486833"/>
          </a:xfrm>
          <a:prstGeom prst="rect">
            <a:avLst/>
          </a:prstGeom>
        </p:spPr>
        <p:txBody>
          <a:bodyPr rtlCol="0" anchor="t"/>
          <a:lstStyle/>
          <a:p>
            <a:pPr algn="l">
              <a:defRPr/>
            </a:pPr>
            <a:endParaRPr lang="en-US" sz="1100"/>
          </a:p>
          <a:p>
            <a:pPr algn="ctr">
              <a:lnSpc>
                <a:spcPct val="130000"/>
              </a:lnSpc>
            </a:pPr>
            <a:r>
              <a:rPr lang="en-US" sz="3000" b="1">
                <a:solidFill>
                  <a:srgbClr val="000000"/>
                </a:solidFill>
                <a:ea typeface="fnsyhtRegular"/>
              </a:rPr>
              <a:t>承插内丝四通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7191567" y="10152655"/>
            <a:ext cx="2997200" cy="508000"/>
          </a:xfrm>
          <a:prstGeom prst="rect">
            <a:avLst/>
          </a:prstGeom>
        </p:spPr>
        <p:txBody>
          <a:bodyPr rtlCol="0" anchor="t"/>
          <a:lstStyle/>
          <a:p>
            <a:pPr algn="l">
              <a:defRPr/>
            </a:pPr>
            <a:endParaRPr lang="en-US" sz="1100"/>
          </a:p>
          <a:p>
            <a:pPr algn="ctr">
              <a:lnSpc>
                <a:spcPct val="130000"/>
              </a:lnSpc>
            </a:pPr>
            <a:r>
              <a:rPr lang="en-US" sz="3000" b="1">
                <a:solidFill>
                  <a:srgbClr val="000000"/>
                </a:solidFill>
                <a:ea typeface="fnsyhtRegular"/>
              </a:rPr>
              <a:t>承插管箍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1594233" y="10152655"/>
            <a:ext cx="3060700" cy="508000"/>
          </a:xfrm>
          <a:prstGeom prst="rect">
            <a:avLst/>
          </a:prstGeom>
        </p:spPr>
        <p:txBody>
          <a:bodyPr rtlCol="0" anchor="t"/>
          <a:lstStyle/>
          <a:p>
            <a:pPr algn="l">
              <a:defRPr/>
            </a:pPr>
            <a:endParaRPr lang="en-US" sz="1100"/>
          </a:p>
          <a:p>
            <a:pPr algn="ctr">
              <a:lnSpc>
                <a:spcPct val="130000"/>
              </a:lnSpc>
            </a:pPr>
            <a:r>
              <a:rPr lang="en-US" sz="3000" b="1">
                <a:solidFill>
                  <a:srgbClr val="000000"/>
                </a:solidFill>
                <a:ea typeface="fnsyhtRegular"/>
              </a:rPr>
              <a:t>内丝直接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998133" y="12022667"/>
            <a:ext cx="21463000" cy="656167"/>
          </a:xfrm>
          <a:prstGeom prst="rect">
            <a:avLst/>
          </a:prstGeom>
        </p:spPr>
        <p:txBody>
          <a:bodyPr rtlCol="0" anchor="t"/>
          <a:lstStyle/>
          <a:p>
            <a:pPr algn="l">
              <a:defRPr/>
            </a:pPr>
            <a:endParaRPr lang="en-US" sz="1100"/>
          </a:p>
          <a:p>
            <a:pPr algn="ctr">
              <a:lnSpc>
                <a:spcPct val="130000"/>
              </a:lnSpc>
            </a:pPr>
            <a:r>
              <a:rPr lang="en-US" sz="4000" b="1">
                <a:solidFill>
                  <a:srgbClr val="FF0000"/>
                </a:solidFill>
                <a:ea typeface="fnsyhtRegular"/>
              </a:rPr>
              <a:t>本公司配备：车、铣、切、钻床·其他承插配件请联系销售，可按图纸锻造精车所有产品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273</Words>
  <Application>Microsoft Office PowerPoint</Application>
  <PresentationFormat>自定义</PresentationFormat>
  <Paragraphs>208</Paragraphs>
  <Slides>10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Office Theme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cp:lastModifiedBy>User</cp:lastModifiedBy>
  <cp:revision>1</cp:revision>
  <dcterms:created xsi:type="dcterms:W3CDTF">2006-08-16T00:00:00Z</dcterms:created>
  <dcterms:modified xsi:type="dcterms:W3CDTF">2022-10-14T02:50:24Z</dcterms:modified>
</cp:coreProperties>
</file>